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6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e523a4182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e523a4182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e510cb0231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e510cb0231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e2fccc29ed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e2fccc29ed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2fccc29ed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e2fccc29ed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e2fccc29ed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e2fccc29ed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e2fccc29ed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e2fccc29ed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e2fccc29ed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e2fccc29ed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e2fccc29ed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e2fccc29ed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e2fccc29ed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e2fccc29ed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e2fccc29ed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e2fccc29ed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e2fccc29ed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e2fccc29e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Parents are most important at the beginning of life</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2fccc29ed_0_1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e2fccc29ed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e2fccc29ed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e2fccc29ed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Teach about the character of God: his love, compassion, mercy, etc.</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e2fccc29e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e2fccc29e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e2fccc29ed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e2fccc29ed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e2fccc29ed_0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e2fccc29ed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e2fccc29ed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e2fccc29e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e2fccc29ed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e2fccc29ed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e2fccc29ed_0_1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e2fccc29ed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e2fccc29ed_0_1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e2fccc29ed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e2fccc29ed_0_1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e2fccc29ed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e2fccc29ed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e2fccc29ed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Worldview established by 12-13, parents have large influence</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2fccc29ed_0_1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e2fccc29ed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e2fccc29ed_0_1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e2fccc29ed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e2fccc29ed_0_1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e2fccc29ed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e2fccc29ed_0_1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e2fccc29ed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e2fccc29ed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e2fccc29e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e2fccc29ed_0_2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e2fccc29ed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e523a41828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e523a4182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e2fccc29e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e2fccc29e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e510cb0231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e510cb0231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e2fccc29e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e2fccc29e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e2fccc29ed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e2fccc29ed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e2fccc29ed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e2fccc29ed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e2fccc29ed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e2fccc29ed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rgbClr val="EFEFEF"/>
                </a:solidFill>
                <a:latin typeface="Average"/>
                <a:ea typeface="Average"/>
                <a:cs typeface="Average"/>
                <a:sym typeface="Average"/>
              </a:rPr>
              <a:t>Shaping Your Child’s Biblical Worldview</a:t>
            </a:r>
            <a:endParaRPr>
              <a:solidFill>
                <a:srgbClr val="EFEFEF"/>
              </a:solidFill>
              <a:latin typeface="Average"/>
              <a:ea typeface="Average"/>
              <a:cs typeface="Average"/>
              <a:sym typeface="Average"/>
            </a:endParaRPr>
          </a:p>
        </p:txBody>
      </p:sp>
      <p:sp>
        <p:nvSpPr>
          <p:cNvPr id="60" name="Google Shape;60;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a:latin typeface="Average"/>
                <a:ea typeface="Average"/>
                <a:cs typeface="Average"/>
                <a:sym typeface="Average"/>
              </a:rPr>
              <a:t>Joseph Kidder</a:t>
            </a:r>
            <a:endParaRPr>
              <a:latin typeface="Average"/>
              <a:ea typeface="Average"/>
              <a:cs typeface="Average"/>
              <a:sym typeface="Average"/>
            </a:endParaRPr>
          </a:p>
          <a:p>
            <a:pPr marL="0" lvl="0" indent="0" algn="l" rtl="0">
              <a:spcBef>
                <a:spcPts val="0"/>
              </a:spcBef>
              <a:spcAft>
                <a:spcPts val="0"/>
              </a:spcAft>
              <a:buNone/>
            </a:pPr>
            <a:r>
              <a:rPr lang="en">
                <a:latin typeface="Average"/>
                <a:ea typeface="Average"/>
                <a:cs typeface="Average"/>
                <a:sym typeface="Average"/>
              </a:rPr>
              <a:t>Katelyn Campbell Weakley</a:t>
            </a:r>
            <a:endParaRPr>
              <a:latin typeface="Average"/>
              <a:ea typeface="Average"/>
              <a:cs typeface="Average"/>
              <a:sym typeface="Averag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22"/>
          <p:cNvPicPr preferRelativeResize="0"/>
          <p:nvPr/>
        </p:nvPicPr>
        <p:blipFill>
          <a:blip r:embed="rId3">
            <a:alphaModFix/>
          </a:blip>
          <a:stretch>
            <a:fillRect/>
          </a:stretch>
        </p:blipFill>
        <p:spPr>
          <a:xfrm>
            <a:off x="2852702" y="444588"/>
            <a:ext cx="3438600" cy="42543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16" name="Google Shape;11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1200"/>
              </a:spcAft>
              <a:buNone/>
            </a:pPr>
            <a:r>
              <a:rPr lang="en" sz="3000">
                <a:solidFill>
                  <a:schemeClr val="dk1"/>
                </a:solidFill>
                <a:latin typeface="Times New Roman"/>
                <a:ea typeface="Times New Roman"/>
                <a:cs typeface="Times New Roman"/>
                <a:sym typeface="Times New Roman"/>
              </a:rPr>
              <a:t>In order to make positive, healthy decisions, a child needs a positive, healthy worldview. A Biblical worldview can help children make intelligent decisions that will honor God and be a benefit to others as well as themselves.</a:t>
            </a:r>
            <a:endParaRPr sz="3000">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Google Shape;121;p24"/>
          <p:cNvPicPr preferRelativeResize="0"/>
          <p:nvPr/>
        </p:nvPicPr>
        <p:blipFill>
          <a:blip r:embed="rId3">
            <a:alphaModFix/>
          </a:blip>
          <a:stretch>
            <a:fillRect/>
          </a:stretch>
        </p:blipFill>
        <p:spPr>
          <a:xfrm>
            <a:off x="0" y="1081575"/>
            <a:ext cx="9101599" cy="3213000"/>
          </a:xfrm>
          <a:prstGeom prst="rect">
            <a:avLst/>
          </a:prstGeom>
          <a:noFill/>
          <a:ln>
            <a:noFill/>
          </a:ln>
        </p:spPr>
      </p:pic>
      <p:sp>
        <p:nvSpPr>
          <p:cNvPr id="122" name="Google Shape;122;p24"/>
          <p:cNvSpPr txBox="1"/>
          <p:nvPr/>
        </p:nvSpPr>
        <p:spPr>
          <a:xfrm>
            <a:off x="1893150" y="237925"/>
            <a:ext cx="5357700" cy="677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200">
                <a:solidFill>
                  <a:schemeClr val="dk1"/>
                </a:solidFill>
                <a:latin typeface="Average"/>
                <a:ea typeface="Average"/>
                <a:cs typeface="Average"/>
                <a:sym typeface="Average"/>
              </a:rPr>
              <a:t>Stages of Learning</a:t>
            </a:r>
            <a:endParaRPr sz="3200">
              <a:latin typeface="Average"/>
              <a:ea typeface="Average"/>
              <a:cs typeface="Average"/>
              <a:sym typeface="Averag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Sensorimotor Stage</a:t>
            </a:r>
            <a:endParaRPr sz="3000">
              <a:latin typeface="Average"/>
              <a:ea typeface="Average"/>
              <a:cs typeface="Average"/>
              <a:sym typeface="Average"/>
            </a:endParaRPr>
          </a:p>
        </p:txBody>
      </p:sp>
      <p:sp>
        <p:nvSpPr>
          <p:cNvPr id="128" name="Google Shape;128;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Birth to 2 years old</a:t>
            </a:r>
            <a:endParaRPr sz="2500">
              <a:solidFill>
                <a:schemeClr val="dk1"/>
              </a:solidFill>
              <a:latin typeface="Average"/>
              <a:ea typeface="Average"/>
              <a:cs typeface="Average"/>
              <a:sym typeface="Average"/>
            </a:endParaRPr>
          </a:p>
          <a:p>
            <a:pPr marL="457200" lvl="0" indent="-387350" algn="l" rtl="0">
              <a:spcBef>
                <a:spcPts val="10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Learn through personal sensory engagement with the world: touching, tasting, watching, smelling, hearing</a:t>
            </a:r>
            <a:endParaRPr sz="2500">
              <a:solidFill>
                <a:schemeClr val="dk1"/>
              </a:solidFill>
              <a:latin typeface="Average"/>
              <a:ea typeface="Average"/>
              <a:cs typeface="Average"/>
              <a:sym typeface="Average"/>
            </a:endParaRPr>
          </a:p>
          <a:p>
            <a:pPr marL="457200" lvl="0" indent="-387350" algn="l" rtl="0">
              <a:spcBef>
                <a:spcPts val="1200"/>
              </a:spcBef>
              <a:spcAft>
                <a:spcPts val="1000"/>
              </a:spcAft>
              <a:buClr>
                <a:schemeClr val="dk1"/>
              </a:buClr>
              <a:buSzPts val="2500"/>
              <a:buFont typeface="Average"/>
              <a:buChar char="●"/>
            </a:pPr>
            <a:r>
              <a:rPr lang="en" sz="2500">
                <a:solidFill>
                  <a:schemeClr val="dk1"/>
                </a:solidFill>
                <a:latin typeface="Average"/>
                <a:ea typeface="Average"/>
                <a:cs typeface="Average"/>
                <a:sym typeface="Average"/>
              </a:rPr>
              <a:t>The world begins to be ordered through manipulating objects within it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Activities for Sensorimotor Worldview Building</a:t>
            </a:r>
            <a:endParaRPr sz="3000">
              <a:latin typeface="Average"/>
              <a:ea typeface="Average"/>
              <a:cs typeface="Average"/>
              <a:sym typeface="Average"/>
            </a:endParaRPr>
          </a:p>
        </p:txBody>
      </p:sp>
      <p:sp>
        <p:nvSpPr>
          <p:cNvPr id="134" name="Google Shape;134;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Visually show children pictures of animals or Bible characters</a:t>
            </a:r>
            <a:endParaRPr sz="2500">
              <a:solidFill>
                <a:schemeClr val="dk1"/>
              </a:solidFill>
              <a:latin typeface="Average"/>
              <a:ea typeface="Average"/>
              <a:cs typeface="Average"/>
              <a:sym typeface="Average"/>
            </a:endParaRPr>
          </a:p>
          <a:p>
            <a:pPr marL="457200" lvl="0" indent="-387350" algn="l" rtl="0">
              <a:spcBef>
                <a:spcPts val="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Sing Bible-oriented songs with your children</a:t>
            </a:r>
            <a:endParaRPr sz="2500">
              <a:solidFill>
                <a:schemeClr val="dk1"/>
              </a:solidFill>
              <a:latin typeface="Average"/>
              <a:ea typeface="Average"/>
              <a:cs typeface="Average"/>
              <a:sym typeface="Average"/>
            </a:endParaRPr>
          </a:p>
          <a:p>
            <a:pPr marL="457200" lvl="0" indent="-387350" algn="l" rtl="0">
              <a:spcBef>
                <a:spcPts val="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Guide children in folding their hands for prayer</a:t>
            </a:r>
            <a:endParaRPr sz="2500">
              <a:solidFill>
                <a:schemeClr val="dk1"/>
              </a:solidFill>
              <a:latin typeface="Average"/>
              <a:ea typeface="Average"/>
              <a:cs typeface="Average"/>
              <a:sym typeface="Average"/>
            </a:endParaRPr>
          </a:p>
          <a:p>
            <a:pPr marL="457200" lvl="0" indent="-387350" algn="l" rtl="0">
              <a:spcBef>
                <a:spcPts val="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Give children leaves, rocks, or other objects from nature to touch and hold</a:t>
            </a:r>
            <a:endParaRPr sz="25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Preoperational Stage</a:t>
            </a:r>
            <a:endParaRPr sz="3000">
              <a:latin typeface="Average"/>
              <a:ea typeface="Average"/>
              <a:cs typeface="Average"/>
              <a:sym typeface="Average"/>
            </a:endParaRPr>
          </a:p>
        </p:txBody>
      </p:sp>
      <p:sp>
        <p:nvSpPr>
          <p:cNvPr id="140" name="Google Shape;140;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2 to 7 years old</a:t>
            </a:r>
            <a:endParaRPr sz="2500">
              <a:solidFill>
                <a:schemeClr val="dk1"/>
              </a:solidFill>
              <a:latin typeface="Average"/>
              <a:ea typeface="Average"/>
              <a:cs typeface="Average"/>
              <a:sym typeface="Average"/>
            </a:endParaRPr>
          </a:p>
          <a:p>
            <a:pPr marL="457200" lvl="0" indent="-387350" algn="l" rtl="0">
              <a:spcBef>
                <a:spcPts val="10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Learning occurs through imagination and memory growth</a:t>
            </a:r>
            <a:endParaRPr sz="2500">
              <a:solidFill>
                <a:schemeClr val="dk1"/>
              </a:solidFill>
              <a:latin typeface="Average"/>
              <a:ea typeface="Average"/>
              <a:cs typeface="Average"/>
              <a:sym typeface="Average"/>
            </a:endParaRPr>
          </a:p>
          <a:p>
            <a:pPr marL="457200" lvl="0" indent="-387350" algn="l" rtl="0">
              <a:spcBef>
                <a:spcPts val="1200"/>
              </a:spcBef>
              <a:spcAft>
                <a:spcPts val="1000"/>
              </a:spcAft>
              <a:buClr>
                <a:schemeClr val="dk1"/>
              </a:buClr>
              <a:buSzPts val="2500"/>
              <a:buFont typeface="Average"/>
              <a:buChar char="●"/>
            </a:pPr>
            <a:r>
              <a:rPr lang="en" sz="2500">
                <a:solidFill>
                  <a:schemeClr val="dk1"/>
                </a:solidFill>
                <a:latin typeface="Average"/>
                <a:ea typeface="Average"/>
                <a:cs typeface="Average"/>
                <a:sym typeface="Average"/>
              </a:rPr>
              <a:t>Symbolic ideas begin to take on meaning</a:t>
            </a:r>
            <a:endParaRPr>
              <a:latin typeface="Average"/>
              <a:ea typeface="Average"/>
              <a:cs typeface="Average"/>
              <a:sym typeface="Average"/>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Activities for Preoperational Worldview Building</a:t>
            </a:r>
            <a:endParaRPr sz="3000"/>
          </a:p>
        </p:txBody>
      </p:sp>
      <p:sp>
        <p:nvSpPr>
          <p:cNvPr id="146" name="Google Shape;146;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Guide children in drawing or acting out Bible stories</a:t>
            </a:r>
            <a:endParaRPr sz="2500">
              <a:solidFill>
                <a:schemeClr val="dk1"/>
              </a:solidFill>
              <a:latin typeface="Average"/>
              <a:ea typeface="Average"/>
              <a:cs typeface="Average"/>
              <a:sym typeface="Average"/>
            </a:endParaRPr>
          </a:p>
          <a:p>
            <a:pPr marL="457200" lvl="0" indent="-387350" algn="l" rtl="0">
              <a:spcBef>
                <a:spcPts val="10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Take children to visit a zoo, aquarium, or park to learn about plants and animals</a:t>
            </a:r>
            <a:endParaRPr sz="2500">
              <a:solidFill>
                <a:schemeClr val="dk1"/>
              </a:solidFill>
              <a:latin typeface="Average"/>
              <a:ea typeface="Average"/>
              <a:cs typeface="Average"/>
              <a:sym typeface="Average"/>
            </a:endParaRPr>
          </a:p>
          <a:p>
            <a:pPr marL="457200" lvl="0" indent="-387350" algn="l" rtl="0">
              <a:spcBef>
                <a:spcPts val="10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Map out the basic timeline of Scripture so children recognize events of the past, present, and future</a:t>
            </a:r>
            <a:endParaRPr sz="2500">
              <a:solidFill>
                <a:schemeClr val="dk1"/>
              </a:solidFill>
              <a:latin typeface="Average"/>
              <a:ea typeface="Average"/>
              <a:cs typeface="Average"/>
              <a:sym typeface="Average"/>
            </a:endParaRPr>
          </a:p>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Instruct children in Scripture memorization</a:t>
            </a:r>
            <a:endParaRPr sz="1200">
              <a:solidFill>
                <a:schemeClr val="dk1"/>
              </a:solidFill>
              <a:latin typeface="Times New Roman"/>
              <a:ea typeface="Times New Roman"/>
              <a:cs typeface="Times New Roman"/>
              <a:sym typeface="Times New Roman"/>
            </a:endParaRPr>
          </a:p>
          <a:p>
            <a:pPr marL="0" lvl="0" indent="0" algn="l" rtl="0">
              <a:spcBef>
                <a:spcPts val="100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Concrete Operational Stage</a:t>
            </a:r>
            <a:endParaRPr sz="3000">
              <a:latin typeface="Average"/>
              <a:ea typeface="Average"/>
              <a:cs typeface="Average"/>
              <a:sym typeface="Average"/>
            </a:endParaRPr>
          </a:p>
        </p:txBody>
      </p:sp>
      <p:sp>
        <p:nvSpPr>
          <p:cNvPr id="152" name="Google Shape;152;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7 to 11 years old</a:t>
            </a:r>
            <a:endParaRPr sz="2500">
              <a:solidFill>
                <a:schemeClr val="dk1"/>
              </a:solidFill>
              <a:latin typeface="Average"/>
              <a:ea typeface="Average"/>
              <a:cs typeface="Average"/>
              <a:sym typeface="Average"/>
            </a:endParaRPr>
          </a:p>
          <a:p>
            <a:pPr marL="457200" lvl="0" indent="-387350" algn="l" rtl="0">
              <a:spcBef>
                <a:spcPts val="10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Learning occurs through processing facts and their application</a:t>
            </a:r>
            <a:endParaRPr sz="2500">
              <a:solidFill>
                <a:schemeClr val="dk1"/>
              </a:solidFill>
              <a:latin typeface="Average"/>
              <a:ea typeface="Average"/>
              <a:cs typeface="Average"/>
              <a:sym typeface="Average"/>
            </a:endParaRPr>
          </a:p>
          <a:p>
            <a:pPr marL="457200" lvl="0" indent="-387350" algn="l" rtl="0">
              <a:spcBef>
                <a:spcPts val="1200"/>
              </a:spcBef>
              <a:spcAft>
                <a:spcPts val="1000"/>
              </a:spcAft>
              <a:buClr>
                <a:schemeClr val="dk1"/>
              </a:buClr>
              <a:buSzPts val="2500"/>
              <a:buFont typeface="Average"/>
              <a:buChar char="●"/>
            </a:pPr>
            <a:r>
              <a:rPr lang="en" sz="2500">
                <a:solidFill>
                  <a:schemeClr val="dk1"/>
                </a:solidFill>
                <a:latin typeface="Average"/>
                <a:ea typeface="Average"/>
                <a:cs typeface="Average"/>
                <a:sym typeface="Average"/>
              </a:rPr>
              <a:t>Children develop logical thought processing and internal problem solving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0" y="445025"/>
            <a:ext cx="9189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Average"/>
                <a:ea typeface="Average"/>
                <a:cs typeface="Average"/>
                <a:sym typeface="Average"/>
              </a:rPr>
              <a:t>Activities for Concrete Operational Worldview Building</a:t>
            </a:r>
            <a:endParaRPr/>
          </a:p>
        </p:txBody>
      </p:sp>
      <p:sp>
        <p:nvSpPr>
          <p:cNvPr id="158" name="Google Shape;158;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Enjoy reading Scripture with your children</a:t>
            </a:r>
            <a:endParaRPr sz="2500">
              <a:solidFill>
                <a:schemeClr val="dk1"/>
              </a:solidFill>
              <a:latin typeface="Average"/>
              <a:ea typeface="Average"/>
              <a:cs typeface="Average"/>
              <a:sym typeface="Average"/>
            </a:endParaRPr>
          </a:p>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Establish facts found in Biblical stories</a:t>
            </a:r>
            <a:endParaRPr sz="2500">
              <a:solidFill>
                <a:schemeClr val="dk1"/>
              </a:solidFill>
              <a:latin typeface="Average"/>
              <a:ea typeface="Average"/>
              <a:cs typeface="Average"/>
              <a:sym typeface="Average"/>
            </a:endParaRPr>
          </a:p>
          <a:p>
            <a:pPr marL="457200" lvl="0" indent="-387350" algn="l" rtl="0">
              <a:spcBef>
                <a:spcPts val="10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Discuss what lessons and principles can be found in these stories</a:t>
            </a:r>
            <a:endParaRPr sz="2500">
              <a:solidFill>
                <a:schemeClr val="dk1"/>
              </a:solidFill>
              <a:latin typeface="Average"/>
              <a:ea typeface="Average"/>
              <a:cs typeface="Average"/>
              <a:sym typeface="Average"/>
            </a:endParaRPr>
          </a:p>
          <a:p>
            <a:pPr marL="457200" lvl="0" indent="-387350" algn="l" rtl="0">
              <a:spcBef>
                <a:spcPts val="1000"/>
              </a:spcBef>
              <a:spcAft>
                <a:spcPts val="1000"/>
              </a:spcAft>
              <a:buClr>
                <a:schemeClr val="dk1"/>
              </a:buClr>
              <a:buSzPts val="2500"/>
              <a:buFont typeface="Average"/>
              <a:buChar char="●"/>
            </a:pPr>
            <a:r>
              <a:rPr lang="en" sz="2500">
                <a:solidFill>
                  <a:schemeClr val="dk1"/>
                </a:solidFill>
                <a:latin typeface="Average"/>
                <a:ea typeface="Average"/>
                <a:cs typeface="Average"/>
                <a:sym typeface="Average"/>
              </a:rPr>
              <a:t>Identify with your children what differences these lessons make in their lives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3000">
                <a:latin typeface="Average"/>
                <a:ea typeface="Average"/>
                <a:cs typeface="Average"/>
                <a:sym typeface="Average"/>
              </a:rPr>
              <a:t>Formal Operational Stage</a:t>
            </a:r>
            <a:endParaRPr sz="3000">
              <a:latin typeface="Average"/>
              <a:ea typeface="Average"/>
              <a:cs typeface="Average"/>
              <a:sym typeface="Average"/>
            </a:endParaRPr>
          </a:p>
        </p:txBody>
      </p:sp>
      <p:sp>
        <p:nvSpPr>
          <p:cNvPr id="164" name="Google Shape;164;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11 years old and beyond</a:t>
            </a:r>
            <a:endParaRPr sz="2500">
              <a:solidFill>
                <a:schemeClr val="dk1"/>
              </a:solidFill>
              <a:latin typeface="Average"/>
              <a:ea typeface="Average"/>
              <a:cs typeface="Average"/>
              <a:sym typeface="Average"/>
            </a:endParaRPr>
          </a:p>
          <a:p>
            <a:pPr marL="457200" lvl="0" indent="-387350" algn="l" rtl="0">
              <a:spcBef>
                <a:spcPts val="10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Learning occurs by logically working through more complex mental problems</a:t>
            </a:r>
            <a:endParaRPr sz="2500">
              <a:solidFill>
                <a:schemeClr val="dk1"/>
              </a:solidFill>
              <a:latin typeface="Average"/>
              <a:ea typeface="Average"/>
              <a:cs typeface="Average"/>
              <a:sym typeface="Average"/>
            </a:endParaRPr>
          </a:p>
          <a:p>
            <a:pPr marL="457200" lvl="0" indent="-387350" algn="l" rtl="0">
              <a:spcBef>
                <a:spcPts val="1200"/>
              </a:spcBef>
              <a:spcAft>
                <a:spcPts val="1000"/>
              </a:spcAft>
              <a:buClr>
                <a:schemeClr val="dk1"/>
              </a:buClr>
              <a:buSzPts val="2500"/>
              <a:buFont typeface="Average"/>
              <a:buChar char="●"/>
            </a:pPr>
            <a:r>
              <a:rPr lang="en" sz="2500">
                <a:solidFill>
                  <a:schemeClr val="dk1"/>
                </a:solidFill>
                <a:latin typeface="Average"/>
                <a:ea typeface="Average"/>
                <a:cs typeface="Average"/>
                <a:sym typeface="Average"/>
              </a:rPr>
              <a:t>Children are able to comprehend more abstract concepts, moving from simple facts to deeper, life-changing ideas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66" name="Google Shape;66;p14"/>
          <p:cNvSpPr txBox="1">
            <a:spLocks noGrp="1"/>
          </p:cNvSpPr>
          <p:nvPr>
            <p:ph type="body" idx="1"/>
          </p:nvPr>
        </p:nvSpPr>
        <p:spPr>
          <a:xfrm>
            <a:off x="311700" y="1304875"/>
            <a:ext cx="8520600" cy="3990900"/>
          </a:xfrm>
          <a:prstGeom prst="rect">
            <a:avLst/>
          </a:prstGeom>
        </p:spPr>
        <p:txBody>
          <a:bodyPr spcFirstLastPara="1" wrap="square" lIns="91425" tIns="91425" rIns="91425" bIns="91425" anchor="t" anchorCtr="0">
            <a:normAutofit fontScale="77500" lnSpcReduction="10000"/>
          </a:bodyPr>
          <a:lstStyle/>
          <a:p>
            <a:pPr marL="0" lvl="0" indent="0" algn="ctr" rtl="0">
              <a:spcBef>
                <a:spcPts val="0"/>
              </a:spcBef>
              <a:spcAft>
                <a:spcPts val="0"/>
              </a:spcAft>
              <a:buNone/>
            </a:pPr>
            <a:r>
              <a:rPr lang="en" sz="3600">
                <a:solidFill>
                  <a:schemeClr val="dk1"/>
                </a:solidFill>
                <a:latin typeface="Average"/>
                <a:ea typeface="Average"/>
                <a:cs typeface="Average"/>
                <a:sym typeface="Average"/>
              </a:rPr>
              <a:t>“Parents should direct the instruction and training of their children while very young, to the end that they may be Christians. They are placed in our care to be trained, not as heirs to the throne of an earthly empire, but as kings unto God, to reign through unending ages.”</a:t>
            </a:r>
            <a:endParaRPr sz="3600">
              <a:solidFill>
                <a:schemeClr val="dk1"/>
              </a:solidFill>
              <a:latin typeface="Average"/>
              <a:ea typeface="Average"/>
              <a:cs typeface="Average"/>
              <a:sym typeface="Average"/>
            </a:endParaRPr>
          </a:p>
          <a:p>
            <a:pPr marL="0" lvl="0" indent="0" algn="l" rtl="0">
              <a:spcBef>
                <a:spcPts val="1200"/>
              </a:spcBef>
              <a:spcAft>
                <a:spcPts val="0"/>
              </a:spcAft>
              <a:buNone/>
            </a:pPr>
            <a:endParaRPr sz="1200">
              <a:solidFill>
                <a:schemeClr val="dk1"/>
              </a:solidFill>
              <a:latin typeface="Average"/>
              <a:ea typeface="Average"/>
              <a:cs typeface="Average"/>
              <a:sym typeface="Average"/>
            </a:endParaRPr>
          </a:p>
          <a:p>
            <a:pPr marL="0" lvl="0" indent="0" algn="l" rtl="0">
              <a:spcBef>
                <a:spcPts val="1200"/>
              </a:spcBef>
              <a:spcAft>
                <a:spcPts val="0"/>
              </a:spcAft>
              <a:buNone/>
            </a:pPr>
            <a:endParaRPr sz="1200">
              <a:solidFill>
                <a:schemeClr val="dk1"/>
              </a:solidFill>
              <a:latin typeface="Average"/>
              <a:ea typeface="Average"/>
              <a:cs typeface="Average"/>
              <a:sym typeface="Average"/>
            </a:endParaRPr>
          </a:p>
          <a:p>
            <a:pPr marL="0" lvl="0" indent="0" algn="l" rtl="0">
              <a:spcBef>
                <a:spcPts val="1200"/>
              </a:spcBef>
              <a:spcAft>
                <a:spcPts val="0"/>
              </a:spcAft>
              <a:buNone/>
            </a:pPr>
            <a:endParaRPr sz="1200">
              <a:solidFill>
                <a:schemeClr val="dk1"/>
              </a:solidFill>
              <a:latin typeface="Average"/>
              <a:ea typeface="Average"/>
              <a:cs typeface="Average"/>
              <a:sym typeface="Average"/>
            </a:endParaRPr>
          </a:p>
          <a:p>
            <a:pPr marL="0" lvl="0" indent="0" algn="l" rtl="0">
              <a:spcBef>
                <a:spcPts val="1200"/>
              </a:spcBef>
              <a:spcAft>
                <a:spcPts val="1200"/>
              </a:spcAft>
              <a:buNone/>
            </a:pPr>
            <a:r>
              <a:rPr lang="en" sz="2550">
                <a:solidFill>
                  <a:schemeClr val="dk1"/>
                </a:solidFill>
                <a:latin typeface="Average"/>
                <a:ea typeface="Average"/>
                <a:cs typeface="Average"/>
                <a:sym typeface="Average"/>
              </a:rPr>
              <a:t>Ellen White, </a:t>
            </a:r>
            <a:r>
              <a:rPr lang="en" sz="2550" i="1">
                <a:solidFill>
                  <a:schemeClr val="dk1"/>
                </a:solidFill>
                <a:latin typeface="Average"/>
                <a:ea typeface="Average"/>
                <a:cs typeface="Average"/>
                <a:sym typeface="Average"/>
              </a:rPr>
              <a:t>Patriarchs and Prophets</a:t>
            </a:r>
            <a:r>
              <a:rPr lang="en" sz="2550">
                <a:solidFill>
                  <a:schemeClr val="dk1"/>
                </a:solidFill>
                <a:latin typeface="Average"/>
                <a:ea typeface="Average"/>
                <a:cs typeface="Average"/>
                <a:sym typeface="Average"/>
              </a:rPr>
              <a:t>, 244</a:t>
            </a:r>
            <a:endParaRPr sz="2550">
              <a:solidFill>
                <a:schemeClr val="dk1"/>
              </a:solidFill>
              <a:latin typeface="Average"/>
              <a:ea typeface="Average"/>
              <a:cs typeface="Average"/>
              <a:sym typeface="Average"/>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Average"/>
                <a:ea typeface="Average"/>
                <a:cs typeface="Average"/>
                <a:sym typeface="Average"/>
              </a:rPr>
              <a:t>Activities for Formal Operational Worldview Building</a:t>
            </a:r>
            <a:endParaRPr/>
          </a:p>
        </p:txBody>
      </p:sp>
      <p:sp>
        <p:nvSpPr>
          <p:cNvPr id="170" name="Google Shape;170;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Teach children that every part of Scripture is for spiritual growth and maturity</a:t>
            </a:r>
            <a:endParaRPr sz="2500">
              <a:solidFill>
                <a:schemeClr val="dk1"/>
              </a:solidFill>
              <a:latin typeface="Average"/>
              <a:ea typeface="Average"/>
              <a:cs typeface="Average"/>
              <a:sym typeface="Average"/>
            </a:endParaRPr>
          </a:p>
          <a:p>
            <a:pPr marL="457200" lvl="0" indent="-387350" algn="l" rtl="0">
              <a:spcBef>
                <a:spcPts val="1200"/>
              </a:spcBef>
              <a:spcAft>
                <a:spcPts val="0"/>
              </a:spcAft>
              <a:buClr>
                <a:schemeClr val="dk1"/>
              </a:buClr>
              <a:buSzPts val="2500"/>
              <a:buFont typeface="Average"/>
              <a:buChar char="●"/>
            </a:pPr>
            <a:r>
              <a:rPr lang="en" sz="2500">
                <a:solidFill>
                  <a:schemeClr val="dk1"/>
                </a:solidFill>
                <a:latin typeface="Average"/>
                <a:ea typeface="Average"/>
                <a:cs typeface="Average"/>
                <a:sym typeface="Average"/>
              </a:rPr>
              <a:t>Encourage children to take the Biblical story as their own personal story</a:t>
            </a:r>
            <a:endParaRPr sz="1200">
              <a:solidFill>
                <a:schemeClr val="dk1"/>
              </a:solidFill>
              <a:latin typeface="Times New Roman"/>
              <a:ea typeface="Times New Roman"/>
              <a:cs typeface="Times New Roman"/>
              <a:sym typeface="Times New Roman"/>
            </a:endParaRPr>
          </a:p>
          <a:p>
            <a:pPr marL="0" lvl="0" indent="0" algn="l" rtl="0">
              <a:spcBef>
                <a:spcPts val="1000"/>
              </a:spcBef>
              <a:spcAft>
                <a:spcPts val="12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body" idx="1"/>
          </p:nvPr>
        </p:nvSpPr>
        <p:spPr>
          <a:xfrm>
            <a:off x="311700" y="514350"/>
            <a:ext cx="8520600" cy="46293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Clr>
                <a:schemeClr val="dk1"/>
              </a:buClr>
              <a:buSzPts val="1100"/>
              <a:buFont typeface="Arial"/>
              <a:buNone/>
            </a:pPr>
            <a:endParaRPr sz="3000">
              <a:solidFill>
                <a:schemeClr val="dk1"/>
              </a:solidFill>
              <a:latin typeface="Average"/>
              <a:ea typeface="Average"/>
              <a:cs typeface="Average"/>
              <a:sym typeface="Average"/>
            </a:endParaRPr>
          </a:p>
          <a:p>
            <a:pPr marL="0" lvl="0" indent="0" algn="ctr" rtl="0">
              <a:spcBef>
                <a:spcPts val="1200"/>
              </a:spcBef>
              <a:spcAft>
                <a:spcPts val="0"/>
              </a:spcAft>
              <a:buClr>
                <a:schemeClr val="dk1"/>
              </a:buClr>
              <a:buSzPts val="1100"/>
              <a:buFont typeface="Arial"/>
              <a:buNone/>
            </a:pPr>
            <a:r>
              <a:rPr lang="en" sz="3000">
                <a:solidFill>
                  <a:schemeClr val="dk1"/>
                </a:solidFill>
                <a:latin typeface="Average"/>
                <a:ea typeface="Average"/>
                <a:cs typeface="Average"/>
                <a:sym typeface="Average"/>
              </a:rPr>
              <a:t>“They reminded Jesus of his identity as the Son of God. They taught him through songs and through nature. As they taught him, they themselves grew and learned more about God and his scriptures.”</a:t>
            </a:r>
            <a:endParaRPr sz="30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endParaRPr sz="11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endParaRPr sz="11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endParaRPr sz="11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endParaRPr sz="11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r>
              <a:rPr lang="en" sz="2000">
                <a:solidFill>
                  <a:schemeClr val="dk1"/>
                </a:solidFill>
                <a:latin typeface="Average"/>
                <a:ea typeface="Average"/>
                <a:cs typeface="Average"/>
                <a:sym typeface="Average"/>
              </a:rPr>
              <a:t>Ellen White, </a:t>
            </a:r>
            <a:r>
              <a:rPr lang="en" sz="2000" i="1">
                <a:solidFill>
                  <a:schemeClr val="dk1"/>
                </a:solidFill>
                <a:latin typeface="Average"/>
                <a:ea typeface="Average"/>
                <a:cs typeface="Average"/>
                <a:sym typeface="Average"/>
              </a:rPr>
              <a:t>Youth’s Instructor </a:t>
            </a:r>
            <a:r>
              <a:rPr lang="en" sz="2000">
                <a:solidFill>
                  <a:schemeClr val="dk1"/>
                </a:solidFill>
                <a:latin typeface="Average"/>
                <a:ea typeface="Average"/>
                <a:cs typeface="Average"/>
                <a:sym typeface="Average"/>
              </a:rPr>
              <a:t>(Sept. 8, 1898)</a:t>
            </a:r>
            <a:endParaRPr sz="2000">
              <a:latin typeface="Average"/>
              <a:ea typeface="Average"/>
              <a:cs typeface="Average"/>
              <a:sym typeface="Averag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Culture Versus Microculture</a:t>
            </a:r>
            <a:endParaRPr sz="3000">
              <a:latin typeface="Average"/>
              <a:ea typeface="Average"/>
              <a:cs typeface="Average"/>
              <a:sym typeface="Average"/>
            </a:endParaRPr>
          </a:p>
        </p:txBody>
      </p:sp>
      <p:sp>
        <p:nvSpPr>
          <p:cNvPr id="181" name="Google Shape;181;p34"/>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Clr>
                <a:schemeClr val="dk1"/>
              </a:buClr>
              <a:buSzPct val="36666"/>
              <a:buFont typeface="Arial"/>
              <a:buNone/>
            </a:pPr>
            <a:r>
              <a:rPr lang="en" sz="3000">
                <a:solidFill>
                  <a:schemeClr val="dk1"/>
                </a:solidFill>
                <a:latin typeface="Average"/>
                <a:ea typeface="Average"/>
                <a:cs typeface="Average"/>
                <a:sym typeface="Average"/>
              </a:rPr>
              <a:t>51% believe that the nation’s current pervasive culture has an overall negative effect upon children and teenagers. </a:t>
            </a:r>
            <a:endParaRPr sz="3000">
              <a:solidFill>
                <a:schemeClr val="dk1"/>
              </a:solidFill>
              <a:latin typeface="Average"/>
              <a:ea typeface="Average"/>
              <a:cs typeface="Average"/>
              <a:sym typeface="Average"/>
            </a:endParaRPr>
          </a:p>
          <a:p>
            <a:pPr marL="0" lvl="0" indent="0" algn="l" rtl="0">
              <a:spcBef>
                <a:spcPts val="1200"/>
              </a:spcBef>
              <a:spcAft>
                <a:spcPts val="0"/>
              </a:spcAft>
              <a:buClr>
                <a:schemeClr val="dk1"/>
              </a:buClr>
              <a:buSzPct val="36666"/>
              <a:buFont typeface="Arial"/>
              <a:buNone/>
            </a:pPr>
            <a:r>
              <a:rPr lang="en" sz="3000">
                <a:solidFill>
                  <a:schemeClr val="dk1"/>
                </a:solidFill>
                <a:latin typeface="Average"/>
                <a:ea typeface="Average"/>
                <a:cs typeface="Average"/>
                <a:sym typeface="Average"/>
              </a:rPr>
              <a:t>93% of adults who claim a Biblical worldview believe that culture negatively impacts children,</a:t>
            </a:r>
            <a:endParaRPr sz="3000">
              <a:solidFill>
                <a:schemeClr val="dk1"/>
              </a:solidFill>
              <a:latin typeface="Average"/>
              <a:ea typeface="Average"/>
              <a:cs typeface="Average"/>
              <a:sym typeface="Average"/>
            </a:endParaRPr>
          </a:p>
          <a:p>
            <a:pPr marL="0" lvl="0" indent="0" algn="l" rtl="0">
              <a:spcBef>
                <a:spcPts val="1200"/>
              </a:spcBef>
              <a:spcAft>
                <a:spcPts val="0"/>
              </a:spcAft>
              <a:buClr>
                <a:schemeClr val="dk1"/>
              </a:buClr>
              <a:buSzPct val="36666"/>
              <a:buFont typeface="Arial"/>
              <a:buNone/>
            </a:pPr>
            <a:r>
              <a:rPr lang="en" sz="3000">
                <a:solidFill>
                  <a:schemeClr val="dk1"/>
                </a:solidFill>
                <a:latin typeface="Average"/>
                <a:ea typeface="Average"/>
                <a:cs typeface="Average"/>
                <a:sym typeface="Average"/>
              </a:rPr>
              <a:t>48% adults who do not ascribe to a Biblical worldview still say that the country’s common culture affects children in a poor way.</a:t>
            </a:r>
            <a:endParaRPr sz="3000">
              <a:solidFill>
                <a:schemeClr val="dk1"/>
              </a:solidFill>
              <a:latin typeface="Average"/>
              <a:ea typeface="Average"/>
              <a:cs typeface="Average"/>
              <a:sym typeface="Average"/>
            </a:endParaRPr>
          </a:p>
          <a:p>
            <a:pPr marL="0" lvl="0" indent="0" algn="l" rtl="0">
              <a:spcBef>
                <a:spcPts val="1200"/>
              </a:spcBef>
              <a:spcAft>
                <a:spcPts val="0"/>
              </a:spcAft>
              <a:buClr>
                <a:schemeClr val="dk1"/>
              </a:buClr>
              <a:buSzPct val="55000"/>
              <a:buFont typeface="Arial"/>
              <a:buNone/>
            </a:pPr>
            <a:endParaRPr sz="2000">
              <a:solidFill>
                <a:schemeClr val="dk1"/>
              </a:solidFill>
              <a:latin typeface="Average"/>
              <a:ea typeface="Average"/>
              <a:cs typeface="Average"/>
              <a:sym typeface="Average"/>
            </a:endParaRPr>
          </a:p>
          <a:p>
            <a:pPr marL="0" lvl="0" indent="0" algn="l" rtl="0">
              <a:spcBef>
                <a:spcPts val="1200"/>
              </a:spcBef>
              <a:spcAft>
                <a:spcPts val="1200"/>
              </a:spcAft>
              <a:buClr>
                <a:schemeClr val="dk1"/>
              </a:buClr>
              <a:buSzPct val="55000"/>
              <a:buFont typeface="Arial"/>
              <a:buNone/>
            </a:pPr>
            <a:r>
              <a:rPr lang="en" sz="2000">
                <a:solidFill>
                  <a:schemeClr val="dk1"/>
                </a:solidFill>
                <a:latin typeface="Average"/>
                <a:ea typeface="Average"/>
                <a:cs typeface="Average"/>
                <a:sym typeface="Average"/>
              </a:rPr>
              <a:t>George Barna, “Americans Worried About Children,” June 28, 2017. </a:t>
            </a:r>
            <a:endParaRPr>
              <a:latin typeface="Average"/>
              <a:ea typeface="Average"/>
              <a:cs typeface="Average"/>
              <a:sym typeface="Average"/>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5"/>
          <p:cNvSpPr txBox="1">
            <a:spLocks noGrp="1"/>
          </p:cNvSpPr>
          <p:nvPr>
            <p:ph type="body" idx="1"/>
          </p:nvPr>
        </p:nvSpPr>
        <p:spPr>
          <a:xfrm>
            <a:off x="311700" y="609600"/>
            <a:ext cx="8520600" cy="45339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1200"/>
              </a:spcBef>
              <a:spcAft>
                <a:spcPts val="0"/>
              </a:spcAft>
              <a:buClr>
                <a:schemeClr val="dk1"/>
              </a:buClr>
              <a:buSzPct val="36666"/>
              <a:buFont typeface="Arial"/>
              <a:buNone/>
            </a:pPr>
            <a:r>
              <a:rPr lang="en" sz="3000">
                <a:solidFill>
                  <a:schemeClr val="dk1"/>
                </a:solidFill>
                <a:latin typeface="Average"/>
                <a:ea typeface="Average"/>
                <a:cs typeface="Average"/>
                <a:sym typeface="Average"/>
              </a:rPr>
              <a:t>“Teach the young tendrils to entwine about God for support. It is not enough that you say, Do this, or, Do that, and then become utterly regardless and forgetful of what you have required, and the children are not careful to do your commands. Prepare the way for your child to obey your commands cheerfully; teach the tendrils to cling to Jesus.... Teach them to ask the Lord to help them in the little things of life; to be wide awake to see the small duties which need to be done.”</a:t>
            </a:r>
            <a:endParaRPr sz="3000">
              <a:solidFill>
                <a:schemeClr val="dk1"/>
              </a:solidFill>
              <a:latin typeface="Average"/>
              <a:ea typeface="Average"/>
              <a:cs typeface="Average"/>
              <a:sym typeface="Average"/>
            </a:endParaRPr>
          </a:p>
          <a:p>
            <a:pPr marL="0" lvl="0" indent="0" algn="l" rtl="0">
              <a:spcBef>
                <a:spcPts val="1200"/>
              </a:spcBef>
              <a:spcAft>
                <a:spcPts val="0"/>
              </a:spcAft>
              <a:buClr>
                <a:schemeClr val="dk1"/>
              </a:buClr>
              <a:buSzPct val="100000"/>
              <a:buFont typeface="Arial"/>
              <a:buNone/>
            </a:pPr>
            <a:endParaRPr sz="1100">
              <a:solidFill>
                <a:schemeClr val="dk1"/>
              </a:solidFill>
              <a:latin typeface="Average"/>
              <a:ea typeface="Average"/>
              <a:cs typeface="Average"/>
              <a:sym typeface="Average"/>
            </a:endParaRPr>
          </a:p>
          <a:p>
            <a:pPr marL="0" lvl="0" indent="0" algn="l" rtl="0">
              <a:spcBef>
                <a:spcPts val="1200"/>
              </a:spcBef>
              <a:spcAft>
                <a:spcPts val="0"/>
              </a:spcAft>
              <a:buClr>
                <a:schemeClr val="dk1"/>
              </a:buClr>
              <a:buSzPct val="100000"/>
              <a:buFont typeface="Arial"/>
              <a:buNone/>
            </a:pPr>
            <a:endParaRPr sz="1100">
              <a:solidFill>
                <a:schemeClr val="dk1"/>
              </a:solidFill>
              <a:latin typeface="Average"/>
              <a:ea typeface="Average"/>
              <a:cs typeface="Average"/>
              <a:sym typeface="Average"/>
            </a:endParaRPr>
          </a:p>
          <a:p>
            <a:pPr marL="0" lvl="0" indent="0" algn="l" rtl="0">
              <a:spcBef>
                <a:spcPts val="1200"/>
              </a:spcBef>
              <a:spcAft>
                <a:spcPts val="1200"/>
              </a:spcAft>
              <a:buClr>
                <a:schemeClr val="dk1"/>
              </a:buClr>
              <a:buSzPct val="46808"/>
              <a:buFont typeface="Arial"/>
              <a:buNone/>
            </a:pPr>
            <a:r>
              <a:rPr lang="en" sz="2350">
                <a:solidFill>
                  <a:schemeClr val="dk1"/>
                </a:solidFill>
                <a:latin typeface="Average"/>
                <a:ea typeface="Average"/>
                <a:cs typeface="Average"/>
                <a:sym typeface="Average"/>
              </a:rPr>
              <a:t>Ellen White, </a:t>
            </a:r>
            <a:r>
              <a:rPr lang="en" sz="2350" i="1">
                <a:solidFill>
                  <a:schemeClr val="dk1"/>
                </a:solidFill>
                <a:latin typeface="Average"/>
                <a:ea typeface="Average"/>
                <a:cs typeface="Average"/>
                <a:sym typeface="Average"/>
              </a:rPr>
              <a:t>Child Guidance, </a:t>
            </a:r>
            <a:r>
              <a:rPr lang="en" sz="2350">
                <a:solidFill>
                  <a:schemeClr val="dk1"/>
                </a:solidFill>
                <a:latin typeface="Average"/>
                <a:ea typeface="Average"/>
                <a:cs typeface="Average"/>
                <a:sym typeface="Average"/>
              </a:rPr>
              <a:t>31.</a:t>
            </a:r>
            <a:endParaRPr sz="2350">
              <a:latin typeface="Average"/>
              <a:ea typeface="Average"/>
              <a:cs typeface="Average"/>
              <a:sym typeface="Average"/>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Culture</a:t>
            </a:r>
            <a:endParaRPr sz="3000">
              <a:latin typeface="Average"/>
              <a:ea typeface="Average"/>
              <a:cs typeface="Average"/>
              <a:sym typeface="Average"/>
            </a:endParaRPr>
          </a:p>
        </p:txBody>
      </p:sp>
      <p:sp>
        <p:nvSpPr>
          <p:cNvPr id="192" name="Google Shape;192;p36"/>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rmAutofit lnSpcReduction="10000"/>
          </a:bodyPr>
          <a:lstStyle/>
          <a:p>
            <a:pPr marL="0" lvl="0" indent="0" algn="ctr" rtl="0">
              <a:spcBef>
                <a:spcPts val="1200"/>
              </a:spcBef>
              <a:spcAft>
                <a:spcPts val="0"/>
              </a:spcAft>
              <a:buClr>
                <a:schemeClr val="dk1"/>
              </a:buClr>
              <a:buSzPts val="1100"/>
              <a:buFont typeface="Arial"/>
              <a:buNone/>
            </a:pPr>
            <a:r>
              <a:rPr lang="en" sz="2500">
                <a:solidFill>
                  <a:schemeClr val="dk1"/>
                </a:solidFill>
                <a:latin typeface="Average"/>
                <a:ea typeface="Average"/>
                <a:cs typeface="Average"/>
                <a:sym typeface="Average"/>
              </a:rPr>
              <a:t>“A culture is composed of ideas, behavior, and material possessions. Society and culture are interdependent; neither could exist without the other.” </a:t>
            </a:r>
            <a:endParaRPr sz="2500">
              <a:solidFill>
                <a:schemeClr val="dk1"/>
              </a:solidFill>
              <a:latin typeface="Average"/>
              <a:ea typeface="Average"/>
              <a:cs typeface="Average"/>
              <a:sym typeface="Average"/>
            </a:endParaRPr>
          </a:p>
          <a:p>
            <a:pPr marL="0" lvl="0" indent="0" algn="ctr" rtl="0">
              <a:spcBef>
                <a:spcPts val="1200"/>
              </a:spcBef>
              <a:spcAft>
                <a:spcPts val="0"/>
              </a:spcAft>
              <a:buClr>
                <a:schemeClr val="dk1"/>
              </a:buClr>
              <a:buSzPts val="1100"/>
              <a:buFont typeface="Arial"/>
              <a:buNone/>
            </a:pPr>
            <a:r>
              <a:rPr lang="en" sz="2500">
                <a:solidFill>
                  <a:schemeClr val="dk1"/>
                </a:solidFill>
                <a:latin typeface="Average"/>
                <a:ea typeface="Average"/>
                <a:cs typeface="Average"/>
                <a:sym typeface="Average"/>
              </a:rPr>
              <a:t>Visible and invisible, subtle and explicit, culture both expresses and influences ideas, knowledge, behavior, and attitudes.</a:t>
            </a:r>
            <a:endParaRPr sz="25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endParaRPr sz="11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endParaRPr sz="1100">
              <a:solidFill>
                <a:schemeClr val="dk1"/>
              </a:solidFill>
              <a:latin typeface="Average"/>
              <a:ea typeface="Average"/>
              <a:cs typeface="Average"/>
              <a:sym typeface="Average"/>
            </a:endParaRPr>
          </a:p>
          <a:p>
            <a:pPr marL="0" lvl="0" indent="0" algn="l" rtl="0">
              <a:spcBef>
                <a:spcPts val="1200"/>
              </a:spcBef>
              <a:spcAft>
                <a:spcPts val="1200"/>
              </a:spcAft>
              <a:buClr>
                <a:schemeClr val="dk1"/>
              </a:buClr>
              <a:buSzPts val="1100"/>
              <a:buFont typeface="Arial"/>
              <a:buNone/>
            </a:pPr>
            <a:r>
              <a:rPr lang="en" sz="2000">
                <a:solidFill>
                  <a:schemeClr val="dk1"/>
                </a:solidFill>
                <a:latin typeface="Average"/>
                <a:ea typeface="Average"/>
                <a:cs typeface="Average"/>
                <a:sym typeface="Average"/>
              </a:rPr>
              <a:t>Kendall, Diana. </a:t>
            </a:r>
            <a:r>
              <a:rPr lang="en" sz="2000" i="1">
                <a:solidFill>
                  <a:schemeClr val="dk1"/>
                </a:solidFill>
                <a:latin typeface="Average"/>
                <a:ea typeface="Average"/>
                <a:cs typeface="Average"/>
                <a:sym typeface="Average"/>
              </a:rPr>
              <a:t>Sociology in Our Times: The Essentials</a:t>
            </a:r>
            <a:r>
              <a:rPr lang="en" sz="2000">
                <a:solidFill>
                  <a:schemeClr val="dk1"/>
                </a:solidFill>
                <a:latin typeface="Average"/>
                <a:ea typeface="Average"/>
                <a:cs typeface="Average"/>
                <a:sym typeface="Average"/>
              </a:rPr>
              <a:t>, 5th ed., 42.</a:t>
            </a:r>
            <a:endParaRPr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Influences on Worldview</a:t>
            </a:r>
            <a:endParaRPr sz="3000">
              <a:latin typeface="Average"/>
              <a:ea typeface="Average"/>
              <a:cs typeface="Average"/>
              <a:sym typeface="Average"/>
            </a:endParaRPr>
          </a:p>
        </p:txBody>
      </p:sp>
      <p:pic>
        <p:nvPicPr>
          <p:cNvPr id="198" name="Google Shape;198;p37"/>
          <p:cNvPicPr preferRelativeResize="0"/>
          <p:nvPr/>
        </p:nvPicPr>
        <p:blipFill>
          <a:blip r:embed="rId3">
            <a:alphaModFix/>
          </a:blip>
          <a:stretch>
            <a:fillRect/>
          </a:stretch>
        </p:blipFill>
        <p:spPr>
          <a:xfrm>
            <a:off x="1876425" y="1170125"/>
            <a:ext cx="5391150" cy="337185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Microculture</a:t>
            </a:r>
            <a:endParaRPr sz="3000">
              <a:latin typeface="Average"/>
              <a:ea typeface="Average"/>
              <a:cs typeface="Average"/>
              <a:sym typeface="Average"/>
            </a:endParaRPr>
          </a:p>
        </p:txBody>
      </p:sp>
      <p:sp>
        <p:nvSpPr>
          <p:cNvPr id="204" name="Google Shape;204;p38"/>
          <p:cNvSpPr txBox="1">
            <a:spLocks noGrp="1"/>
          </p:cNvSpPr>
          <p:nvPr>
            <p:ph type="body" idx="1"/>
          </p:nvPr>
        </p:nvSpPr>
        <p:spPr>
          <a:xfrm>
            <a:off x="311700" y="1358125"/>
            <a:ext cx="8520600" cy="32109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sz="2700">
                <a:solidFill>
                  <a:schemeClr val="dk1"/>
                </a:solidFill>
                <a:latin typeface="Times New Roman"/>
                <a:ea typeface="Times New Roman"/>
                <a:cs typeface="Times New Roman"/>
                <a:sym typeface="Times New Roman"/>
              </a:rPr>
              <a:t>While your family is set in the midst of local culture—complete with language, traditions, media, etc.—the family is itself a distinct culture. It can be influenced by surrounding cultural aspects, but it has its own established rules, customs, and ways of doing life.</a:t>
            </a:r>
            <a:r>
              <a:rPr lang="en" sz="3000">
                <a:solidFill>
                  <a:schemeClr val="dk1"/>
                </a:solidFill>
                <a:latin typeface="Times New Roman"/>
                <a:ea typeface="Times New Roman"/>
                <a:cs typeface="Times New Roman"/>
                <a:sym typeface="Times New Roman"/>
              </a:rPr>
              <a:t> </a:t>
            </a:r>
            <a:endParaRPr sz="300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endParaRPr sz="1200">
              <a:solidFill>
                <a:schemeClr val="dk1"/>
              </a:solidFill>
              <a:latin typeface="Times New Roman"/>
              <a:ea typeface="Times New Roman"/>
              <a:cs typeface="Times New Roman"/>
              <a:sym typeface="Times New Roman"/>
            </a:endParaRPr>
          </a:p>
          <a:p>
            <a:pPr marL="0" lvl="0" indent="0" algn="l" rtl="0">
              <a:spcBef>
                <a:spcPts val="1200"/>
              </a:spcBef>
              <a:spcAft>
                <a:spcPts val="1200"/>
              </a:spcAft>
              <a:buNone/>
            </a:pPr>
            <a:endParaRPr sz="1200">
              <a:solidFill>
                <a:schemeClr val="dk1"/>
              </a:solidFill>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10" name="Google Shape;210;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3200">
                <a:solidFill>
                  <a:schemeClr val="dk1"/>
                </a:solidFill>
                <a:latin typeface="Average"/>
                <a:ea typeface="Average"/>
                <a:cs typeface="Average"/>
                <a:sym typeface="Average"/>
              </a:rPr>
              <a:t>Thus, the question to parents remains: </a:t>
            </a:r>
            <a:endParaRPr sz="3200">
              <a:solidFill>
                <a:schemeClr val="dk1"/>
              </a:solidFill>
              <a:latin typeface="Average"/>
              <a:ea typeface="Average"/>
              <a:cs typeface="Average"/>
              <a:sym typeface="Average"/>
            </a:endParaRPr>
          </a:p>
          <a:p>
            <a:pPr marL="0" lvl="0" indent="0" algn="ctr" rtl="0">
              <a:spcBef>
                <a:spcPts val="1200"/>
              </a:spcBef>
              <a:spcAft>
                <a:spcPts val="1200"/>
              </a:spcAft>
              <a:buNone/>
            </a:pPr>
            <a:r>
              <a:rPr lang="en" sz="3200">
                <a:solidFill>
                  <a:schemeClr val="dk1"/>
                </a:solidFill>
                <a:latin typeface="Average"/>
                <a:ea typeface="Average"/>
                <a:cs typeface="Average"/>
                <a:sym typeface="Average"/>
              </a:rPr>
              <a:t>What kind of microculture do you want your family to have?</a:t>
            </a:r>
            <a:endParaRPr sz="3200">
              <a:latin typeface="Average"/>
              <a:ea typeface="Average"/>
              <a:cs typeface="Average"/>
              <a:sym typeface="Average"/>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40"/>
          <p:cNvSpPr txBox="1">
            <a:spLocks noGrp="1"/>
          </p:cNvSpPr>
          <p:nvPr>
            <p:ph type="body" idx="1"/>
          </p:nvPr>
        </p:nvSpPr>
        <p:spPr>
          <a:xfrm>
            <a:off x="311700" y="1772275"/>
            <a:ext cx="8520600" cy="4536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Clr>
                <a:schemeClr val="dk1"/>
              </a:buClr>
              <a:buSzPts val="1100"/>
              <a:buFont typeface="Arial"/>
              <a:buNone/>
            </a:pPr>
            <a:r>
              <a:rPr lang="en" sz="3200">
                <a:solidFill>
                  <a:schemeClr val="dk1"/>
                </a:solidFill>
                <a:latin typeface="Average"/>
                <a:ea typeface="Average"/>
                <a:cs typeface="Average"/>
                <a:sym typeface="Average"/>
              </a:rPr>
              <a:t>“Prayerfully, unitedly, the father and the mother should bear the grave responsibility of guiding their children aright.”</a:t>
            </a:r>
            <a:endParaRPr sz="32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endParaRPr sz="20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endParaRPr sz="20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r>
              <a:rPr lang="en" sz="2000">
                <a:solidFill>
                  <a:schemeClr val="dk1"/>
                </a:solidFill>
                <a:latin typeface="Average"/>
                <a:ea typeface="Average"/>
                <a:cs typeface="Average"/>
                <a:sym typeface="Average"/>
              </a:rPr>
              <a:t>Ellen White, </a:t>
            </a:r>
            <a:r>
              <a:rPr lang="en" sz="2000" i="1">
                <a:solidFill>
                  <a:schemeClr val="dk1"/>
                </a:solidFill>
                <a:latin typeface="Average"/>
                <a:ea typeface="Average"/>
                <a:cs typeface="Average"/>
                <a:sym typeface="Average"/>
              </a:rPr>
              <a:t>Review and Herald</a:t>
            </a:r>
            <a:r>
              <a:rPr lang="en" sz="2000">
                <a:solidFill>
                  <a:schemeClr val="dk1"/>
                </a:solidFill>
                <a:latin typeface="Average"/>
                <a:ea typeface="Average"/>
                <a:cs typeface="Average"/>
                <a:sym typeface="Average"/>
              </a:rPr>
              <a:t>, Sept 8, 1904.</a:t>
            </a:r>
            <a:endParaRPr sz="2000">
              <a:solidFill>
                <a:schemeClr val="dk1"/>
              </a:solidFill>
              <a:latin typeface="Average"/>
              <a:ea typeface="Average"/>
              <a:cs typeface="Average"/>
              <a:sym typeface="Average"/>
            </a:endParaRPr>
          </a:p>
          <a:p>
            <a:pPr marL="0" lvl="0" indent="0" algn="l" rtl="0">
              <a:spcBef>
                <a:spcPts val="1200"/>
              </a:spcBef>
              <a:spcAft>
                <a:spcPts val="1200"/>
              </a:spcAft>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10000"/>
          </a:bodyPr>
          <a:lstStyle/>
          <a:p>
            <a:pPr marL="0" lvl="0" indent="0" algn="ctr" rtl="0">
              <a:lnSpc>
                <a:spcPct val="100000"/>
              </a:lnSpc>
              <a:spcBef>
                <a:spcPts val="0"/>
              </a:spcBef>
              <a:spcAft>
                <a:spcPts val="0"/>
              </a:spcAft>
              <a:buNone/>
            </a:pPr>
            <a:r>
              <a:rPr lang="en" sz="2550">
                <a:solidFill>
                  <a:schemeClr val="dk1"/>
                </a:solidFill>
                <a:latin typeface="Average"/>
                <a:ea typeface="Average"/>
                <a:cs typeface="Average"/>
                <a:sym typeface="Average"/>
              </a:rPr>
              <a:t>“Finally, brethren, whatever things are true, whatever things are noble, whatever things are just, whatever things are pure, whatever things are lovely, whatever things are of good report, if there is any virtue and if there is anything praiseworthy—meditate on these things.” </a:t>
            </a:r>
            <a:endParaRPr sz="2550">
              <a:solidFill>
                <a:schemeClr val="dk1"/>
              </a:solidFill>
              <a:latin typeface="Average"/>
              <a:ea typeface="Average"/>
              <a:cs typeface="Average"/>
              <a:sym typeface="Average"/>
            </a:endParaRPr>
          </a:p>
          <a:p>
            <a:pPr marL="0" lvl="0" indent="0" algn="ctr" rtl="0">
              <a:lnSpc>
                <a:spcPct val="100000"/>
              </a:lnSpc>
              <a:spcBef>
                <a:spcPts val="0"/>
              </a:spcBef>
              <a:spcAft>
                <a:spcPts val="0"/>
              </a:spcAft>
              <a:buNone/>
            </a:pPr>
            <a:r>
              <a:rPr lang="en" sz="2550">
                <a:solidFill>
                  <a:schemeClr val="dk1"/>
                </a:solidFill>
                <a:latin typeface="Average"/>
                <a:ea typeface="Average"/>
                <a:cs typeface="Average"/>
                <a:sym typeface="Average"/>
              </a:rPr>
              <a:t>Philippians 4:8 </a:t>
            </a:r>
            <a:endParaRPr sz="2550">
              <a:solidFill>
                <a:schemeClr val="dk1"/>
              </a:solidFill>
              <a:latin typeface="Average"/>
              <a:ea typeface="Average"/>
              <a:cs typeface="Average"/>
              <a:sym typeface="Average"/>
            </a:endParaRPr>
          </a:p>
          <a:p>
            <a:pPr marL="0" lvl="0" indent="0" algn="l" rtl="0">
              <a:spcBef>
                <a:spcPts val="0"/>
              </a:spcBef>
              <a:spcAft>
                <a:spcPts val="0"/>
              </a:spcAft>
              <a:buNone/>
            </a:pPr>
            <a:endParaRPr sz="2500">
              <a:solidFill>
                <a:schemeClr val="dk1"/>
              </a:solidFill>
              <a:latin typeface="Average"/>
              <a:ea typeface="Average"/>
              <a:cs typeface="Average"/>
              <a:sym typeface="Average"/>
            </a:endParaRPr>
          </a:p>
          <a:p>
            <a:pPr marL="0" lvl="0" indent="0" algn="ctr" rtl="0">
              <a:spcBef>
                <a:spcPts val="1200"/>
              </a:spcBef>
              <a:spcAft>
                <a:spcPts val="1200"/>
              </a:spcAft>
              <a:buClr>
                <a:schemeClr val="dk1"/>
              </a:buClr>
              <a:buSzPct val="43137"/>
              <a:buFont typeface="Arial"/>
              <a:buNone/>
            </a:pPr>
            <a:r>
              <a:rPr lang="en" sz="2550">
                <a:solidFill>
                  <a:schemeClr val="dk1"/>
                </a:solidFill>
                <a:latin typeface="Average"/>
                <a:ea typeface="Average"/>
                <a:cs typeface="Average"/>
                <a:sym typeface="Average"/>
              </a:rPr>
              <a:t>If you are incorporating language that is lovely, media that is pure, rules that are just, and the like, you are creating an external framework to positively influence your children.</a:t>
            </a:r>
            <a:endParaRPr sz="2550">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body" idx="1"/>
          </p:nvPr>
        </p:nvSpPr>
        <p:spPr>
          <a:xfrm>
            <a:off x="311700" y="1304875"/>
            <a:ext cx="8520600" cy="39909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sz="3600">
                <a:solidFill>
                  <a:schemeClr val="dk1"/>
                </a:solidFill>
                <a:latin typeface="Average"/>
                <a:ea typeface="Average"/>
                <a:cs typeface="Average"/>
                <a:sym typeface="Average"/>
              </a:rPr>
              <a:t>“Parents continue to be the single greatest influence on their children’s faith.”</a:t>
            </a:r>
            <a:endParaRPr sz="3600">
              <a:solidFill>
                <a:schemeClr val="dk1"/>
              </a:solidFill>
              <a:latin typeface="Average"/>
              <a:ea typeface="Average"/>
              <a:cs typeface="Average"/>
              <a:sym typeface="Average"/>
            </a:endParaRPr>
          </a:p>
          <a:p>
            <a:pPr marL="0" lvl="0" indent="0" algn="l" rtl="0">
              <a:spcBef>
                <a:spcPts val="1200"/>
              </a:spcBef>
              <a:spcAft>
                <a:spcPts val="0"/>
              </a:spcAft>
              <a:buNone/>
            </a:pPr>
            <a:endParaRPr sz="1200">
              <a:solidFill>
                <a:schemeClr val="dk1"/>
              </a:solidFill>
              <a:latin typeface="Average"/>
              <a:ea typeface="Average"/>
              <a:cs typeface="Average"/>
              <a:sym typeface="Average"/>
            </a:endParaRPr>
          </a:p>
          <a:p>
            <a:pPr marL="0" lvl="0" indent="0" algn="l" rtl="0">
              <a:spcBef>
                <a:spcPts val="1200"/>
              </a:spcBef>
              <a:spcAft>
                <a:spcPts val="0"/>
              </a:spcAft>
              <a:buNone/>
            </a:pPr>
            <a:endParaRPr sz="1200">
              <a:solidFill>
                <a:schemeClr val="dk1"/>
              </a:solidFill>
              <a:latin typeface="Average"/>
              <a:ea typeface="Average"/>
              <a:cs typeface="Average"/>
              <a:sym typeface="Average"/>
            </a:endParaRPr>
          </a:p>
          <a:p>
            <a:pPr marL="0" lvl="0" indent="0" algn="l" rtl="0">
              <a:spcBef>
                <a:spcPts val="1200"/>
              </a:spcBef>
              <a:spcAft>
                <a:spcPts val="0"/>
              </a:spcAft>
              <a:buNone/>
            </a:pPr>
            <a:endParaRPr sz="1200">
              <a:solidFill>
                <a:schemeClr val="dk1"/>
              </a:solidFill>
              <a:latin typeface="Average"/>
              <a:ea typeface="Average"/>
              <a:cs typeface="Average"/>
              <a:sym typeface="Average"/>
            </a:endParaRPr>
          </a:p>
          <a:p>
            <a:pPr marL="0" lvl="0" indent="0" algn="l" rtl="0">
              <a:spcBef>
                <a:spcPts val="1200"/>
              </a:spcBef>
              <a:spcAft>
                <a:spcPts val="0"/>
              </a:spcAft>
              <a:buNone/>
            </a:pPr>
            <a:endParaRPr sz="2000">
              <a:solidFill>
                <a:schemeClr val="dk1"/>
              </a:solidFill>
              <a:latin typeface="Average"/>
              <a:ea typeface="Average"/>
              <a:cs typeface="Average"/>
              <a:sym typeface="Average"/>
            </a:endParaRPr>
          </a:p>
          <a:p>
            <a:pPr marL="0" lvl="0" indent="0" algn="l" rtl="0">
              <a:spcBef>
                <a:spcPts val="1200"/>
              </a:spcBef>
              <a:spcAft>
                <a:spcPts val="0"/>
              </a:spcAft>
              <a:buNone/>
            </a:pPr>
            <a:endParaRPr sz="2000">
              <a:solidFill>
                <a:schemeClr val="dk1"/>
              </a:solidFill>
              <a:latin typeface="Average"/>
              <a:ea typeface="Average"/>
              <a:cs typeface="Average"/>
              <a:sym typeface="Average"/>
            </a:endParaRPr>
          </a:p>
          <a:p>
            <a:pPr marL="0" lvl="0" indent="0" algn="l" rtl="0">
              <a:spcBef>
                <a:spcPts val="1200"/>
              </a:spcBef>
              <a:spcAft>
                <a:spcPts val="1200"/>
              </a:spcAft>
              <a:buNone/>
            </a:pPr>
            <a:r>
              <a:rPr lang="en" sz="2000">
                <a:solidFill>
                  <a:schemeClr val="dk1"/>
                </a:solidFill>
                <a:latin typeface="Average"/>
                <a:ea typeface="Average"/>
                <a:cs typeface="Average"/>
                <a:sym typeface="Average"/>
              </a:rPr>
              <a:t>Dustin McClure, “Helping Kids Keep the Faith,” Fuller Youth Institute</a:t>
            </a:r>
            <a:endParaRPr sz="2000">
              <a:solidFill>
                <a:schemeClr val="dk1"/>
              </a:solidFill>
              <a:latin typeface="Average"/>
              <a:ea typeface="Average"/>
              <a:cs typeface="Average"/>
              <a:sym typeface="Average"/>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lnSpc>
                <a:spcPct val="100000"/>
              </a:lnSpc>
              <a:spcBef>
                <a:spcPts val="0"/>
              </a:spcBef>
              <a:spcAft>
                <a:spcPts val="0"/>
              </a:spcAft>
              <a:buClr>
                <a:schemeClr val="dk1"/>
              </a:buClr>
              <a:buSzPts val="1100"/>
              <a:buFont typeface="Arial"/>
              <a:buNone/>
            </a:pPr>
            <a:r>
              <a:rPr lang="en" sz="3000">
                <a:solidFill>
                  <a:schemeClr val="dk1"/>
                </a:solidFill>
                <a:latin typeface="Average"/>
                <a:ea typeface="Average"/>
                <a:cs typeface="Average"/>
                <a:sym typeface="Average"/>
              </a:rPr>
              <a:t>“You will show me the path of life;</a:t>
            </a:r>
            <a:endParaRPr sz="3000">
              <a:solidFill>
                <a:schemeClr val="dk1"/>
              </a:solidFill>
              <a:latin typeface="Average"/>
              <a:ea typeface="Average"/>
              <a:cs typeface="Average"/>
              <a:sym typeface="Average"/>
            </a:endParaRPr>
          </a:p>
          <a:p>
            <a:pPr marL="0" lvl="0" indent="0" algn="ctr" rtl="0">
              <a:lnSpc>
                <a:spcPct val="100000"/>
              </a:lnSpc>
              <a:spcBef>
                <a:spcPts val="0"/>
              </a:spcBef>
              <a:spcAft>
                <a:spcPts val="0"/>
              </a:spcAft>
              <a:buClr>
                <a:schemeClr val="dk1"/>
              </a:buClr>
              <a:buSzPts val="1100"/>
              <a:buFont typeface="Arial"/>
              <a:buNone/>
            </a:pPr>
            <a:r>
              <a:rPr lang="en" sz="3000">
                <a:solidFill>
                  <a:schemeClr val="dk1"/>
                </a:solidFill>
                <a:latin typeface="Average"/>
                <a:ea typeface="Average"/>
                <a:cs typeface="Average"/>
                <a:sym typeface="Average"/>
              </a:rPr>
              <a:t>In Your presence is fullness of joy;</a:t>
            </a:r>
            <a:endParaRPr sz="3000">
              <a:solidFill>
                <a:schemeClr val="dk1"/>
              </a:solidFill>
              <a:latin typeface="Average"/>
              <a:ea typeface="Average"/>
              <a:cs typeface="Average"/>
              <a:sym typeface="Average"/>
            </a:endParaRPr>
          </a:p>
          <a:p>
            <a:pPr marL="0" lvl="0" indent="0" algn="ctr" rtl="0">
              <a:lnSpc>
                <a:spcPct val="100000"/>
              </a:lnSpc>
              <a:spcBef>
                <a:spcPts val="0"/>
              </a:spcBef>
              <a:spcAft>
                <a:spcPts val="0"/>
              </a:spcAft>
              <a:buClr>
                <a:schemeClr val="dk1"/>
              </a:buClr>
              <a:buSzPts val="1100"/>
              <a:buFont typeface="Arial"/>
              <a:buNone/>
            </a:pPr>
            <a:r>
              <a:rPr lang="en" sz="3000">
                <a:solidFill>
                  <a:schemeClr val="dk1"/>
                </a:solidFill>
                <a:latin typeface="Average"/>
                <a:ea typeface="Average"/>
                <a:cs typeface="Average"/>
                <a:sym typeface="Average"/>
              </a:rPr>
              <a:t>At Your right hand are pleasures forevermore” </a:t>
            </a:r>
            <a:endParaRPr sz="3000">
              <a:solidFill>
                <a:schemeClr val="dk1"/>
              </a:solidFill>
              <a:latin typeface="Average"/>
              <a:ea typeface="Average"/>
              <a:cs typeface="Average"/>
              <a:sym typeface="Average"/>
            </a:endParaRPr>
          </a:p>
          <a:p>
            <a:pPr marL="0" lvl="0" indent="0" algn="ctr" rtl="0">
              <a:lnSpc>
                <a:spcPct val="100000"/>
              </a:lnSpc>
              <a:spcBef>
                <a:spcPts val="0"/>
              </a:spcBef>
              <a:spcAft>
                <a:spcPts val="0"/>
              </a:spcAft>
              <a:buClr>
                <a:schemeClr val="dk1"/>
              </a:buClr>
              <a:buSzPts val="1100"/>
              <a:buFont typeface="Arial"/>
              <a:buNone/>
            </a:pPr>
            <a:r>
              <a:rPr lang="en" sz="3000">
                <a:solidFill>
                  <a:schemeClr val="dk1"/>
                </a:solidFill>
                <a:latin typeface="Average"/>
                <a:ea typeface="Average"/>
                <a:cs typeface="Average"/>
                <a:sym typeface="Average"/>
              </a:rPr>
              <a:t>Psalm 16:11</a:t>
            </a:r>
            <a:endParaRPr sz="3000">
              <a:solidFill>
                <a:schemeClr val="dk1"/>
              </a:solidFill>
              <a:latin typeface="Average"/>
              <a:ea typeface="Average"/>
              <a:cs typeface="Average"/>
              <a:sym typeface="Average"/>
            </a:endParaRPr>
          </a:p>
          <a:p>
            <a:pPr marL="0" lvl="0" indent="0" algn="l" rtl="0">
              <a:spcBef>
                <a:spcPts val="0"/>
              </a:spcBef>
              <a:spcAft>
                <a:spcPts val="1200"/>
              </a:spcAft>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An Example of Parenting from Scripture</a:t>
            </a:r>
            <a:endParaRPr sz="3000"/>
          </a:p>
        </p:txBody>
      </p:sp>
      <p:sp>
        <p:nvSpPr>
          <p:cNvPr id="231" name="Google Shape;231;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sz="3000">
              <a:solidFill>
                <a:schemeClr val="dk1"/>
              </a:solidFill>
              <a:latin typeface="Average"/>
              <a:ea typeface="Average"/>
              <a:cs typeface="Average"/>
              <a:sym typeface="Average"/>
            </a:endParaRPr>
          </a:p>
          <a:p>
            <a:pPr marL="0" lvl="0" indent="0" algn="ctr" rtl="0">
              <a:spcBef>
                <a:spcPts val="1200"/>
              </a:spcBef>
              <a:spcAft>
                <a:spcPts val="0"/>
              </a:spcAft>
              <a:buNone/>
            </a:pPr>
            <a:r>
              <a:rPr lang="en" sz="2800">
                <a:solidFill>
                  <a:schemeClr val="dk1"/>
                </a:solidFill>
                <a:latin typeface="Average"/>
                <a:ea typeface="Average"/>
                <a:cs typeface="Average"/>
                <a:sym typeface="Average"/>
              </a:rPr>
              <a:t>“…I call to remembrance the genuine faith that is in you, which dwelt first in your grandmother Lois and your mother Eunice, and I am persuaded is in you also.” </a:t>
            </a:r>
            <a:endParaRPr sz="2800">
              <a:solidFill>
                <a:schemeClr val="dk1"/>
              </a:solidFill>
              <a:latin typeface="Average"/>
              <a:ea typeface="Average"/>
              <a:cs typeface="Average"/>
              <a:sym typeface="Average"/>
            </a:endParaRPr>
          </a:p>
          <a:p>
            <a:pPr marL="0" lvl="0" indent="0" algn="ctr" rtl="0">
              <a:spcBef>
                <a:spcPts val="1200"/>
              </a:spcBef>
              <a:spcAft>
                <a:spcPts val="1200"/>
              </a:spcAft>
              <a:buNone/>
            </a:pPr>
            <a:r>
              <a:rPr lang="en" sz="2800">
                <a:solidFill>
                  <a:schemeClr val="dk1"/>
                </a:solidFill>
                <a:latin typeface="Average"/>
                <a:ea typeface="Average"/>
                <a:cs typeface="Average"/>
                <a:sym typeface="Average"/>
              </a:rPr>
              <a:t>1 Timothy 1:5</a:t>
            </a:r>
            <a:endParaRPr sz="2800">
              <a:latin typeface="Average"/>
              <a:ea typeface="Average"/>
              <a:cs typeface="Average"/>
              <a:sym typeface="Average"/>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237" name="Google Shape;237;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800">
                <a:solidFill>
                  <a:schemeClr val="dk1"/>
                </a:solidFill>
                <a:latin typeface="Average"/>
                <a:ea typeface="Average"/>
                <a:cs typeface="Average"/>
                <a:sym typeface="Average"/>
              </a:rPr>
              <a:t>“Then [Paul] came to Derbe and Lystra. And behold, a certain disciple was there, named Timothy, the son of a certain Jewish woman who believed, but his father was Greek. He was well spoken of by the brethren who were at Lystra and Iconium.” </a:t>
            </a:r>
            <a:endParaRPr sz="2800">
              <a:solidFill>
                <a:schemeClr val="dk1"/>
              </a:solidFill>
              <a:latin typeface="Average"/>
              <a:ea typeface="Average"/>
              <a:cs typeface="Average"/>
              <a:sym typeface="Average"/>
            </a:endParaRPr>
          </a:p>
          <a:p>
            <a:pPr marL="0" lvl="0" indent="0" algn="ctr" rtl="0">
              <a:spcBef>
                <a:spcPts val="1200"/>
              </a:spcBef>
              <a:spcAft>
                <a:spcPts val="1200"/>
              </a:spcAft>
              <a:buNone/>
            </a:pPr>
            <a:r>
              <a:rPr lang="en" sz="2800">
                <a:solidFill>
                  <a:schemeClr val="dk1"/>
                </a:solidFill>
                <a:latin typeface="Average"/>
                <a:ea typeface="Average"/>
                <a:cs typeface="Average"/>
                <a:sym typeface="Average"/>
              </a:rPr>
              <a:t>Acts 16:1,2 </a:t>
            </a:r>
            <a:endParaRPr sz="2800">
              <a:latin typeface="Average"/>
              <a:ea typeface="Average"/>
              <a:cs typeface="Average"/>
              <a:sym typeface="Average"/>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5"/>
          <p:cNvSpPr txBox="1">
            <a:spLocks noGrp="1"/>
          </p:cNvSpPr>
          <p:nvPr>
            <p:ph type="body" idx="1"/>
          </p:nvPr>
        </p:nvSpPr>
        <p:spPr>
          <a:xfrm>
            <a:off x="311700" y="366025"/>
            <a:ext cx="8520600" cy="4912200"/>
          </a:xfrm>
          <a:prstGeom prst="rect">
            <a:avLst/>
          </a:prstGeom>
        </p:spPr>
        <p:txBody>
          <a:bodyPr spcFirstLastPara="1" wrap="square" lIns="91425" tIns="91425" rIns="91425" bIns="91425" anchor="t" anchorCtr="0">
            <a:normAutofit/>
          </a:bodyPr>
          <a:lstStyle/>
          <a:p>
            <a:pPr marL="457200" lvl="0" indent="0" algn="ctr" rtl="0">
              <a:spcBef>
                <a:spcPts val="1200"/>
              </a:spcBef>
              <a:spcAft>
                <a:spcPts val="0"/>
              </a:spcAft>
              <a:buClr>
                <a:schemeClr val="dk1"/>
              </a:buClr>
              <a:buSzPts val="1100"/>
              <a:buFont typeface="Arial"/>
              <a:buNone/>
            </a:pPr>
            <a:r>
              <a:rPr lang="en" sz="2350">
                <a:solidFill>
                  <a:schemeClr val="dk1"/>
                </a:solidFill>
                <a:latin typeface="Average"/>
                <a:ea typeface="Average"/>
                <a:cs typeface="Average"/>
                <a:sym typeface="Average"/>
              </a:rPr>
              <a:t>“the piety and influence of his home life was not of a cheap order, but pure, sensible, and uncorrupted by false sentiments. The moral influence of his home was substantial, not fitful, not impulsive, not changeable. The Word of God was the rule which guided Timothy. He received his instruction line upon line, precept upon precept, here a little, and there a little. Impressions of the highest possible order were kept before his mind. His home instructors cooperated with God in educating this young man to bear the burdens that were to come upon him at an early age.”</a:t>
            </a:r>
            <a:endParaRPr sz="2350">
              <a:solidFill>
                <a:schemeClr val="dk1"/>
              </a:solidFill>
            </a:endParaRPr>
          </a:p>
          <a:p>
            <a:pPr marL="0" lvl="0" indent="0" algn="l" rtl="0">
              <a:spcBef>
                <a:spcPts val="1200"/>
              </a:spcBef>
              <a:spcAft>
                <a:spcPts val="1200"/>
              </a:spcAft>
              <a:buClr>
                <a:schemeClr val="dk1"/>
              </a:buClr>
              <a:buSzPts val="1100"/>
              <a:buFont typeface="Arial"/>
              <a:buNone/>
            </a:pPr>
            <a:r>
              <a:rPr lang="en" sz="2000">
                <a:solidFill>
                  <a:schemeClr val="dk1"/>
                </a:solidFill>
                <a:latin typeface="Average"/>
                <a:ea typeface="Average"/>
                <a:cs typeface="Average"/>
                <a:sym typeface="Average"/>
              </a:rPr>
              <a:t>Ellen White, </a:t>
            </a:r>
            <a:r>
              <a:rPr lang="en" sz="2000" i="1">
                <a:solidFill>
                  <a:schemeClr val="dk1"/>
                </a:solidFill>
                <a:latin typeface="Average"/>
                <a:ea typeface="Average"/>
                <a:cs typeface="Average"/>
                <a:sym typeface="Average"/>
              </a:rPr>
              <a:t>SDA Bible Commentary, vol. 7</a:t>
            </a:r>
            <a:r>
              <a:rPr lang="en" sz="2000">
                <a:solidFill>
                  <a:schemeClr val="dk1"/>
                </a:solidFill>
                <a:latin typeface="Average"/>
                <a:ea typeface="Average"/>
                <a:cs typeface="Average"/>
                <a:sym typeface="Average"/>
              </a:rPr>
              <a:t>, 918.</a:t>
            </a:r>
            <a:endParaRPr sz="2000">
              <a:latin typeface="Average"/>
              <a:ea typeface="Average"/>
              <a:cs typeface="Average"/>
              <a:sym typeface="Average"/>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The Responsibility of the Community of Faith</a:t>
            </a:r>
            <a:endParaRPr sz="3000">
              <a:latin typeface="Average"/>
              <a:ea typeface="Average"/>
              <a:cs typeface="Average"/>
              <a:sym typeface="Average"/>
            </a:endParaRPr>
          </a:p>
        </p:txBody>
      </p:sp>
      <p:sp>
        <p:nvSpPr>
          <p:cNvPr id="248" name="Google Shape;248;p46"/>
          <p:cNvSpPr txBox="1">
            <a:spLocks noGrp="1"/>
          </p:cNvSpPr>
          <p:nvPr>
            <p:ph type="body" idx="1"/>
          </p:nvPr>
        </p:nvSpPr>
        <p:spPr>
          <a:xfrm>
            <a:off x="311700" y="1152475"/>
            <a:ext cx="8520600" cy="3837000"/>
          </a:xfrm>
          <a:prstGeom prst="rect">
            <a:avLst/>
          </a:prstGeom>
        </p:spPr>
        <p:txBody>
          <a:bodyPr spcFirstLastPara="1" wrap="square" lIns="91425" tIns="91425" rIns="91425" bIns="91425" anchor="t" anchorCtr="0">
            <a:normAutofit/>
          </a:bodyPr>
          <a:lstStyle/>
          <a:p>
            <a:pPr marL="0" lvl="0" indent="0" algn="ctr" rtl="0">
              <a:spcBef>
                <a:spcPts val="1200"/>
              </a:spcBef>
              <a:spcAft>
                <a:spcPts val="0"/>
              </a:spcAft>
              <a:buNone/>
            </a:pPr>
            <a:r>
              <a:rPr lang="en" sz="2200">
                <a:solidFill>
                  <a:schemeClr val="dk1"/>
                </a:solidFill>
                <a:latin typeface="Average"/>
                <a:ea typeface="Average"/>
                <a:cs typeface="Average"/>
                <a:sym typeface="Average"/>
              </a:rPr>
              <a:t>“For this reason I have sent Timothy to you, who is my beloved and faithful son in the Lord, who will remind you of my ways in Christ, as I teach everywhere in every church.” 1 Corinthians 4:17 </a:t>
            </a:r>
            <a:endParaRPr sz="2200">
              <a:solidFill>
                <a:schemeClr val="dk1"/>
              </a:solidFill>
              <a:latin typeface="Average"/>
              <a:ea typeface="Average"/>
              <a:cs typeface="Average"/>
              <a:sym typeface="Average"/>
            </a:endParaRPr>
          </a:p>
          <a:p>
            <a:pPr marL="0" lvl="0" indent="0" algn="ctr" rtl="0">
              <a:spcBef>
                <a:spcPts val="1200"/>
              </a:spcBef>
              <a:spcAft>
                <a:spcPts val="0"/>
              </a:spcAft>
              <a:buNone/>
            </a:pPr>
            <a:endParaRPr sz="2200">
              <a:solidFill>
                <a:schemeClr val="dk1"/>
              </a:solidFill>
              <a:latin typeface="Average"/>
              <a:ea typeface="Average"/>
              <a:cs typeface="Average"/>
              <a:sym typeface="Average"/>
            </a:endParaRPr>
          </a:p>
          <a:p>
            <a:pPr marL="0" lvl="0" indent="0" algn="ctr" rtl="0">
              <a:spcBef>
                <a:spcPts val="1200"/>
              </a:spcBef>
              <a:spcAft>
                <a:spcPts val="1200"/>
              </a:spcAft>
              <a:buClr>
                <a:schemeClr val="dk1"/>
              </a:buClr>
              <a:buSzPts val="1100"/>
              <a:buFont typeface="Arial"/>
              <a:buNone/>
            </a:pPr>
            <a:r>
              <a:rPr lang="en" sz="2200">
                <a:solidFill>
                  <a:schemeClr val="dk1"/>
                </a:solidFill>
                <a:latin typeface="Average"/>
                <a:ea typeface="Average"/>
                <a:cs typeface="Average"/>
                <a:sym typeface="Average"/>
              </a:rPr>
              <a:t>Paul desired to build a culture of mentorship within the church, something which he himself modeled and instructed others to do as well. Here we can clearly see the need for young people to have additional teachers and mentors outside of their immediate family. </a:t>
            </a:r>
            <a:endParaRPr sz="2200">
              <a:latin typeface="Average"/>
              <a:ea typeface="Average"/>
              <a:cs typeface="Average"/>
              <a:sym typeface="Average"/>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7"/>
          <p:cNvSpPr txBox="1">
            <a:spLocks noGrp="1"/>
          </p:cNvSpPr>
          <p:nvPr>
            <p:ph type="body" idx="1"/>
          </p:nvPr>
        </p:nvSpPr>
        <p:spPr>
          <a:xfrm>
            <a:off x="311700" y="428625"/>
            <a:ext cx="8520600" cy="4637700"/>
          </a:xfrm>
          <a:prstGeom prst="rect">
            <a:avLst/>
          </a:prstGeom>
        </p:spPr>
        <p:txBody>
          <a:bodyPr spcFirstLastPara="1" wrap="square" lIns="91425" tIns="91425" rIns="91425" bIns="91425" anchor="t" anchorCtr="0">
            <a:normAutofit fontScale="85000" lnSpcReduction="10000"/>
          </a:bodyPr>
          <a:lstStyle/>
          <a:p>
            <a:pPr marL="457200" lvl="0" indent="0" algn="ctr" rtl="0">
              <a:spcBef>
                <a:spcPts val="1200"/>
              </a:spcBef>
              <a:spcAft>
                <a:spcPts val="0"/>
              </a:spcAft>
              <a:buClr>
                <a:schemeClr val="dk1"/>
              </a:buClr>
              <a:buSzPct val="44000"/>
              <a:buFont typeface="Arial"/>
              <a:buNone/>
            </a:pPr>
            <a:r>
              <a:rPr lang="en" sz="2500">
                <a:solidFill>
                  <a:schemeClr val="dk1"/>
                </a:solidFill>
                <a:latin typeface="Average"/>
                <a:ea typeface="Average"/>
                <a:cs typeface="Average"/>
                <a:sym typeface="Average"/>
              </a:rPr>
              <a:t>“…Older men be sober, reverent, temperate, sound in faith, in love, in patience; the older women likewise, that they be reverent in behavior not slanderers, not given to much wine, teachers of good things—that they admonish the young women to love their husbands, to love their children, to be discreet, chaste, homemakers, good, obedient to their own husbands, that the word of God may not be blasphemed. Likewise, exhort the young men to be sober-minded, in all things showing yourself to be a pattern of good works; in doctrine showing integrity, reverence, incorruptibility, sound speech that cannot be condemned, that one who is an opponent may be ashamed, having nothing evil to say of you.” </a:t>
            </a:r>
            <a:endParaRPr sz="2500">
              <a:solidFill>
                <a:schemeClr val="dk1"/>
              </a:solidFill>
              <a:latin typeface="Average"/>
              <a:ea typeface="Average"/>
              <a:cs typeface="Average"/>
              <a:sym typeface="Average"/>
            </a:endParaRPr>
          </a:p>
          <a:p>
            <a:pPr marL="457200" lvl="0" indent="0" algn="ctr" rtl="0">
              <a:spcBef>
                <a:spcPts val="1200"/>
              </a:spcBef>
              <a:spcAft>
                <a:spcPts val="1200"/>
              </a:spcAft>
              <a:buClr>
                <a:schemeClr val="dk1"/>
              </a:buClr>
              <a:buSzPct val="44000"/>
              <a:buFont typeface="Arial"/>
              <a:buNone/>
            </a:pPr>
            <a:r>
              <a:rPr lang="en" sz="2500">
                <a:solidFill>
                  <a:schemeClr val="dk1"/>
                </a:solidFill>
                <a:latin typeface="Average"/>
                <a:ea typeface="Average"/>
                <a:cs typeface="Average"/>
                <a:sym typeface="Average"/>
              </a:rPr>
              <a:t>Titus 2:2-8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Concluding Remarks</a:t>
            </a:r>
            <a:endParaRPr sz="3000">
              <a:latin typeface="Average"/>
              <a:ea typeface="Average"/>
              <a:cs typeface="Average"/>
              <a:sym typeface="Averag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3020">
                <a:latin typeface="Average"/>
                <a:ea typeface="Average"/>
                <a:cs typeface="Average"/>
                <a:sym typeface="Average"/>
              </a:rPr>
              <a:t>Worldview Definition</a:t>
            </a:r>
            <a:endParaRPr sz="3020">
              <a:latin typeface="Average"/>
              <a:ea typeface="Average"/>
              <a:cs typeface="Average"/>
              <a:sym typeface="Average"/>
            </a:endParaRPr>
          </a:p>
        </p:txBody>
      </p:sp>
      <p:sp>
        <p:nvSpPr>
          <p:cNvPr id="77" name="Google Shape;77;p16"/>
          <p:cNvSpPr txBox="1">
            <a:spLocks noGrp="1"/>
          </p:cNvSpPr>
          <p:nvPr>
            <p:ph type="body" idx="1"/>
          </p:nvPr>
        </p:nvSpPr>
        <p:spPr>
          <a:xfrm>
            <a:off x="311700" y="1152475"/>
            <a:ext cx="8520600" cy="381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500">
                <a:solidFill>
                  <a:schemeClr val="dk1"/>
                </a:solidFill>
                <a:latin typeface="Average"/>
                <a:ea typeface="Average"/>
                <a:cs typeface="Average"/>
                <a:sym typeface="Average"/>
              </a:rPr>
              <a:t>Worldview can be defined as the basic assumptions and beliefs we hold about life which help us interpret and engage with the world around us. </a:t>
            </a:r>
            <a:endParaRPr sz="25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r>
              <a:rPr lang="en" sz="2500">
                <a:solidFill>
                  <a:schemeClr val="dk1"/>
                </a:solidFill>
                <a:latin typeface="Average"/>
                <a:ea typeface="Average"/>
                <a:cs typeface="Average"/>
                <a:sym typeface="Average"/>
              </a:rPr>
              <a:t>James Sire: “A set of presuppositions or assumptions held consciously or unconsciously, consistently or inconsistently, about the basic make up of reality.”</a:t>
            </a:r>
            <a:endParaRPr sz="1100">
              <a:solidFill>
                <a:srgbClr val="000000"/>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endParaRPr sz="2000">
              <a:solidFill>
                <a:srgbClr val="000000"/>
              </a:solidFill>
              <a:latin typeface="Average"/>
              <a:ea typeface="Average"/>
              <a:cs typeface="Average"/>
              <a:sym typeface="Average"/>
            </a:endParaRPr>
          </a:p>
          <a:p>
            <a:pPr marL="0" lvl="0" indent="0" algn="l" rtl="0">
              <a:spcBef>
                <a:spcPts val="1200"/>
              </a:spcBef>
              <a:spcAft>
                <a:spcPts val="1200"/>
              </a:spcAft>
              <a:buClr>
                <a:schemeClr val="dk1"/>
              </a:buClr>
              <a:buSzPts val="1100"/>
              <a:buFont typeface="Arial"/>
              <a:buNone/>
            </a:pPr>
            <a:r>
              <a:rPr lang="en" sz="2000">
                <a:solidFill>
                  <a:srgbClr val="000000"/>
                </a:solidFill>
                <a:latin typeface="Average"/>
                <a:ea typeface="Average"/>
                <a:cs typeface="Average"/>
                <a:sym typeface="Average"/>
              </a:rPr>
              <a:t>James Sire, </a:t>
            </a:r>
            <a:r>
              <a:rPr lang="en" sz="2000" i="1">
                <a:solidFill>
                  <a:srgbClr val="000000"/>
                </a:solidFill>
                <a:latin typeface="Average"/>
                <a:ea typeface="Average"/>
                <a:cs typeface="Average"/>
                <a:sym typeface="Average"/>
              </a:rPr>
              <a:t>The Universe Next Door, </a:t>
            </a:r>
            <a:r>
              <a:rPr lang="en" sz="2000">
                <a:solidFill>
                  <a:srgbClr val="000000"/>
                </a:solidFill>
                <a:latin typeface="Average"/>
                <a:ea typeface="Average"/>
                <a:cs typeface="Average"/>
                <a:sym typeface="Average"/>
              </a:rPr>
              <a:t>16.</a:t>
            </a:r>
            <a:endParaRPr sz="2500">
              <a:solidFill>
                <a:schemeClr val="dk1"/>
              </a:solidFill>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Worldview Definition</a:t>
            </a:r>
            <a:endParaRPr sz="3000">
              <a:latin typeface="Average"/>
              <a:ea typeface="Average"/>
              <a:cs typeface="Average"/>
              <a:sym typeface="Average"/>
            </a:endParaRPr>
          </a:p>
        </p:txBody>
      </p:sp>
      <p:sp>
        <p:nvSpPr>
          <p:cNvPr id="83" name="Google Shape;83;p17"/>
          <p:cNvSpPr txBox="1">
            <a:spLocks noGrp="1"/>
          </p:cNvSpPr>
          <p:nvPr>
            <p:ph type="body" idx="1"/>
          </p:nvPr>
        </p:nvSpPr>
        <p:spPr>
          <a:xfrm>
            <a:off x="311700" y="1152475"/>
            <a:ext cx="8520600" cy="4105200"/>
          </a:xfrm>
          <a:prstGeom prst="rect">
            <a:avLst/>
          </a:prstGeom>
        </p:spPr>
        <p:txBody>
          <a:bodyPr spcFirstLastPara="1" wrap="square" lIns="91425" tIns="91425" rIns="91425" bIns="91425" anchor="t" anchorCtr="0">
            <a:normAutofit fontScale="70000" lnSpcReduction="10000"/>
          </a:bodyPr>
          <a:lstStyle/>
          <a:p>
            <a:pPr marL="0" lvl="0" indent="0" algn="l" rtl="0">
              <a:spcBef>
                <a:spcPts val="0"/>
              </a:spcBef>
              <a:spcAft>
                <a:spcPts val="0"/>
              </a:spcAft>
              <a:buClr>
                <a:schemeClr val="dk1"/>
              </a:buClr>
              <a:buSzPct val="30555"/>
              <a:buFont typeface="Arial"/>
              <a:buNone/>
            </a:pPr>
            <a:r>
              <a:rPr lang="en" sz="3600">
                <a:solidFill>
                  <a:schemeClr val="dk1"/>
                </a:solidFill>
                <a:latin typeface="Average"/>
                <a:ea typeface="Average"/>
                <a:cs typeface="Average"/>
                <a:sym typeface="Average"/>
              </a:rPr>
              <a:t>Kevin J. VanHoozer: “A worldview is a way of thinking and living that pursues a way of life intended to achieve or maintain wellness in as many domains as possible, physical, financial, psychological, professional, social, and intellectual.”</a:t>
            </a:r>
            <a:endParaRPr sz="3600">
              <a:solidFill>
                <a:schemeClr val="dk1"/>
              </a:solidFill>
              <a:latin typeface="Average"/>
              <a:ea typeface="Average"/>
              <a:cs typeface="Average"/>
              <a:sym typeface="Average"/>
            </a:endParaRPr>
          </a:p>
          <a:p>
            <a:pPr marL="0" lvl="0" indent="0" algn="l" rtl="0">
              <a:spcBef>
                <a:spcPts val="1200"/>
              </a:spcBef>
              <a:spcAft>
                <a:spcPts val="0"/>
              </a:spcAft>
              <a:buClr>
                <a:schemeClr val="dk1"/>
              </a:buClr>
              <a:buSzPct val="30555"/>
              <a:buFont typeface="Arial"/>
              <a:buNone/>
            </a:pPr>
            <a:r>
              <a:rPr lang="en" sz="3600">
                <a:solidFill>
                  <a:schemeClr val="dk1"/>
                </a:solidFill>
                <a:latin typeface="Average"/>
                <a:ea typeface="Average"/>
                <a:cs typeface="Average"/>
                <a:sym typeface="Average"/>
              </a:rPr>
              <a:t>Paul Hiebert has called worldviews “unseen structures underlying the entire explicit culture.”</a:t>
            </a:r>
            <a:endParaRPr sz="1100">
              <a:solidFill>
                <a:srgbClr val="000000"/>
              </a:solidFill>
              <a:latin typeface="Arial"/>
              <a:ea typeface="Arial"/>
              <a:cs typeface="Arial"/>
              <a:sym typeface="Arial"/>
            </a:endParaRPr>
          </a:p>
          <a:p>
            <a:pPr marL="0" lvl="0" indent="0" algn="l" rtl="0">
              <a:lnSpc>
                <a:spcPct val="100000"/>
              </a:lnSpc>
              <a:spcBef>
                <a:spcPts val="1200"/>
              </a:spcBef>
              <a:spcAft>
                <a:spcPts val="0"/>
              </a:spcAft>
              <a:buNone/>
            </a:pPr>
            <a:endParaRPr sz="3942">
              <a:solidFill>
                <a:srgbClr val="000000"/>
              </a:solidFill>
              <a:latin typeface="Average"/>
              <a:ea typeface="Average"/>
              <a:cs typeface="Average"/>
              <a:sym typeface="Average"/>
            </a:endParaRPr>
          </a:p>
          <a:p>
            <a:pPr marL="0" lvl="0" indent="0" algn="l" rtl="0">
              <a:lnSpc>
                <a:spcPct val="100000"/>
              </a:lnSpc>
              <a:spcBef>
                <a:spcPts val="1200"/>
              </a:spcBef>
              <a:spcAft>
                <a:spcPts val="0"/>
              </a:spcAft>
              <a:buNone/>
            </a:pPr>
            <a:r>
              <a:rPr lang="en">
                <a:solidFill>
                  <a:srgbClr val="000000"/>
                </a:solidFill>
                <a:latin typeface="Average"/>
                <a:ea typeface="Average"/>
                <a:cs typeface="Average"/>
                <a:sym typeface="Average"/>
              </a:rPr>
              <a:t>Kevin VanHoozer, “Being Biblical in a Pluralistic Age.” </a:t>
            </a:r>
            <a:r>
              <a:rPr lang="en" i="1">
                <a:solidFill>
                  <a:srgbClr val="000000"/>
                </a:solidFill>
                <a:latin typeface="Average"/>
                <a:ea typeface="Average"/>
                <a:cs typeface="Average"/>
                <a:sym typeface="Average"/>
              </a:rPr>
              <a:t>Andrews University Seminary Studies</a:t>
            </a:r>
            <a:r>
              <a:rPr lang="en">
                <a:solidFill>
                  <a:srgbClr val="000000"/>
                </a:solidFill>
                <a:latin typeface="Average"/>
                <a:ea typeface="Average"/>
                <a:cs typeface="Average"/>
                <a:sym typeface="Average"/>
              </a:rPr>
              <a:t> 57 no. 2, 2019, 310.</a:t>
            </a:r>
            <a:endParaRPr>
              <a:solidFill>
                <a:srgbClr val="000000"/>
              </a:solidFill>
              <a:latin typeface="Average"/>
              <a:ea typeface="Average"/>
              <a:cs typeface="Average"/>
              <a:sym typeface="Average"/>
            </a:endParaRPr>
          </a:p>
          <a:p>
            <a:pPr marL="0" lvl="0" indent="0" algn="l" rtl="0">
              <a:lnSpc>
                <a:spcPct val="100000"/>
              </a:lnSpc>
              <a:spcBef>
                <a:spcPts val="1200"/>
              </a:spcBef>
              <a:spcAft>
                <a:spcPts val="0"/>
              </a:spcAft>
              <a:buNone/>
            </a:pPr>
            <a:r>
              <a:rPr lang="en">
                <a:solidFill>
                  <a:srgbClr val="000000"/>
                </a:solidFill>
                <a:latin typeface="Average"/>
                <a:ea typeface="Average"/>
                <a:cs typeface="Average"/>
                <a:sym typeface="Average"/>
              </a:rPr>
              <a:t>Paul Hiebert, </a:t>
            </a:r>
            <a:r>
              <a:rPr lang="en" i="1">
                <a:solidFill>
                  <a:srgbClr val="000000"/>
                </a:solidFill>
                <a:latin typeface="Average"/>
                <a:ea typeface="Average"/>
                <a:cs typeface="Average"/>
                <a:sym typeface="Average"/>
              </a:rPr>
              <a:t>Transforming Worldviews: An Anthropological Understanding of How People Change</a:t>
            </a:r>
            <a:r>
              <a:rPr lang="en">
                <a:solidFill>
                  <a:srgbClr val="000000"/>
                </a:solidFill>
                <a:latin typeface="Average"/>
                <a:ea typeface="Average"/>
                <a:cs typeface="Average"/>
                <a:sym typeface="Average"/>
              </a:rPr>
              <a:t>, 32.</a:t>
            </a:r>
            <a:endParaRPr sz="3600">
              <a:solidFill>
                <a:schemeClr val="dk1"/>
              </a:solidFill>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latin typeface="Average"/>
                <a:ea typeface="Average"/>
                <a:cs typeface="Average"/>
                <a:sym typeface="Average"/>
              </a:rPr>
              <a:t>Biblical Worldview Definition</a:t>
            </a:r>
            <a:endParaRPr sz="3000">
              <a:latin typeface="Average"/>
              <a:ea typeface="Average"/>
              <a:cs typeface="Average"/>
              <a:sym typeface="Average"/>
            </a:endParaRPr>
          </a:p>
        </p:txBody>
      </p:sp>
      <p:sp>
        <p:nvSpPr>
          <p:cNvPr id="89" name="Google Shape;89;p18"/>
          <p:cNvSpPr txBox="1">
            <a:spLocks noGrp="1"/>
          </p:cNvSpPr>
          <p:nvPr>
            <p:ph type="body" idx="1"/>
          </p:nvPr>
        </p:nvSpPr>
        <p:spPr>
          <a:xfrm>
            <a:off x="311700" y="1163525"/>
            <a:ext cx="8520600" cy="41205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Clr>
                <a:schemeClr val="dk1"/>
              </a:buClr>
              <a:buSzPts val="1100"/>
              <a:buFont typeface="Arial"/>
              <a:buNone/>
            </a:pPr>
            <a:r>
              <a:rPr lang="en" sz="2700" dirty="0">
                <a:solidFill>
                  <a:schemeClr val="dk1"/>
                </a:solidFill>
                <a:latin typeface="Average"/>
                <a:ea typeface="Average"/>
                <a:cs typeface="Average"/>
                <a:sym typeface="Average"/>
              </a:rPr>
              <a:t>A Biblical worldview is a way of thinking that identifies and explores the Biblical paradigm, builds a Biblical truth framework, develops a Biblical philosophy of life, and evaluates any new input through the Biblical worldview grid one has developed.</a:t>
            </a:r>
          </a:p>
          <a:p>
            <a:pPr marL="0" indent="0">
              <a:buClr>
                <a:schemeClr val="dk1"/>
              </a:buClr>
              <a:buSzPts val="1100"/>
              <a:buNone/>
            </a:pPr>
            <a:endParaRPr lang="en-US" sz="2700" dirty="0">
              <a:solidFill>
                <a:schemeClr val="dk1"/>
              </a:solidFill>
              <a:latin typeface="Average"/>
              <a:ea typeface="Average"/>
              <a:cs typeface="Average"/>
              <a:sym typeface="Average"/>
            </a:endParaRPr>
          </a:p>
          <a:p>
            <a:pPr marL="0" indent="0">
              <a:buClr>
                <a:schemeClr val="dk1"/>
              </a:buClr>
              <a:buSzPts val="1100"/>
              <a:buNone/>
            </a:pPr>
            <a:r>
              <a:rPr lang="en-US" sz="2700" dirty="0">
                <a:solidFill>
                  <a:schemeClr val="dk1"/>
                </a:solidFill>
                <a:latin typeface="Average"/>
                <a:ea typeface="Average"/>
                <a:cs typeface="Average"/>
                <a:sym typeface="Average"/>
              </a:rPr>
              <a:t>Del Tackett: “When you believe the Bible is entirely true, then you allow it to be the foundation of everything you say and do.” </a:t>
            </a:r>
          </a:p>
          <a:p>
            <a:pPr marL="0" lvl="0" indent="0" algn="l" rtl="0">
              <a:spcBef>
                <a:spcPts val="0"/>
              </a:spcBef>
              <a:spcAft>
                <a:spcPts val="0"/>
              </a:spcAft>
              <a:buClr>
                <a:schemeClr val="dk1"/>
              </a:buClr>
              <a:buSzPts val="1100"/>
              <a:buFont typeface="Arial"/>
              <a:buNone/>
            </a:pPr>
            <a:endParaRPr lang="en-US" sz="1100" dirty="0">
              <a:solidFill>
                <a:schemeClr val="dk1"/>
              </a:solidFill>
              <a:latin typeface="Average"/>
              <a:ea typeface="Average"/>
              <a:cs typeface="Average"/>
              <a:sym typeface="Average"/>
            </a:endParaRPr>
          </a:p>
          <a:p>
            <a:pPr marL="0" lvl="0" indent="0" algn="l" rtl="0">
              <a:spcBef>
                <a:spcPts val="1200"/>
              </a:spcBef>
              <a:spcAft>
                <a:spcPts val="1200"/>
              </a:spcAft>
              <a:buClr>
                <a:schemeClr val="dk1"/>
              </a:buClr>
              <a:buSzPts val="1100"/>
              <a:buFont typeface="Arial"/>
              <a:buNone/>
            </a:pPr>
            <a:r>
              <a:rPr lang="en" sz="2150" dirty="0">
                <a:solidFill>
                  <a:schemeClr val="dk1"/>
                </a:solidFill>
                <a:latin typeface="Average"/>
                <a:ea typeface="Average"/>
                <a:cs typeface="Average"/>
                <a:sym typeface="Average"/>
              </a:rPr>
              <a:t>Del Tackett “What’s a Christian Worldview?” </a:t>
            </a:r>
            <a:r>
              <a:rPr lang="en" sz="2150" i="1" dirty="0">
                <a:solidFill>
                  <a:schemeClr val="dk1"/>
                </a:solidFill>
                <a:latin typeface="Average"/>
                <a:ea typeface="Average"/>
                <a:cs typeface="Average"/>
                <a:sym typeface="Average"/>
              </a:rPr>
              <a:t>Focus on the Family</a:t>
            </a:r>
            <a:endParaRPr sz="2150" dirty="0">
              <a:latin typeface="Average"/>
              <a:ea typeface="Average"/>
              <a:cs typeface="Average"/>
              <a:sym typeface="Averag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body" idx="1"/>
          </p:nvPr>
        </p:nvSpPr>
        <p:spPr>
          <a:xfrm>
            <a:off x="311700" y="457200"/>
            <a:ext cx="8520600" cy="3822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a:solidFill>
                  <a:schemeClr val="dk1"/>
                </a:solidFill>
                <a:latin typeface="Average"/>
                <a:ea typeface="Average"/>
                <a:cs typeface="Average"/>
                <a:sym typeface="Average"/>
              </a:rPr>
              <a:t>The worldview that your child develops will answer key questions for them: </a:t>
            </a:r>
            <a:endParaRPr sz="3200">
              <a:solidFill>
                <a:schemeClr val="dk1"/>
              </a:solidFill>
              <a:latin typeface="Average"/>
              <a:ea typeface="Average"/>
              <a:cs typeface="Average"/>
              <a:sym typeface="Average"/>
            </a:endParaRPr>
          </a:p>
          <a:p>
            <a:pPr marL="0" lvl="0" indent="0" algn="ctr" rtl="0">
              <a:lnSpc>
                <a:spcPct val="115000"/>
              </a:lnSpc>
              <a:spcBef>
                <a:spcPts val="1200"/>
              </a:spcBef>
              <a:spcAft>
                <a:spcPts val="0"/>
              </a:spcAft>
              <a:buNone/>
            </a:pPr>
            <a:r>
              <a:rPr lang="en" sz="2800">
                <a:solidFill>
                  <a:schemeClr val="dk1"/>
                </a:solidFill>
                <a:latin typeface="Average"/>
                <a:ea typeface="Average"/>
                <a:cs typeface="Average"/>
                <a:sym typeface="Average"/>
              </a:rPr>
              <a:t>Who am I? </a:t>
            </a:r>
            <a:endParaRPr sz="2800">
              <a:solidFill>
                <a:schemeClr val="dk1"/>
              </a:solidFill>
              <a:latin typeface="Average"/>
              <a:ea typeface="Average"/>
              <a:cs typeface="Average"/>
              <a:sym typeface="Average"/>
            </a:endParaRPr>
          </a:p>
          <a:p>
            <a:pPr marL="0" lvl="0" indent="0" algn="ctr" rtl="0">
              <a:lnSpc>
                <a:spcPct val="115000"/>
              </a:lnSpc>
              <a:spcBef>
                <a:spcPts val="0"/>
              </a:spcBef>
              <a:spcAft>
                <a:spcPts val="0"/>
              </a:spcAft>
              <a:buNone/>
            </a:pPr>
            <a:r>
              <a:rPr lang="en" sz="2800">
                <a:solidFill>
                  <a:schemeClr val="dk1"/>
                </a:solidFill>
                <a:latin typeface="Average"/>
                <a:ea typeface="Average"/>
                <a:cs typeface="Average"/>
                <a:sym typeface="Average"/>
              </a:rPr>
              <a:t>Why am I here? </a:t>
            </a:r>
            <a:endParaRPr sz="2800">
              <a:solidFill>
                <a:schemeClr val="dk1"/>
              </a:solidFill>
              <a:latin typeface="Average"/>
              <a:ea typeface="Average"/>
              <a:cs typeface="Average"/>
              <a:sym typeface="Average"/>
            </a:endParaRPr>
          </a:p>
          <a:p>
            <a:pPr marL="0" lvl="0" indent="0" algn="ctr" rtl="0">
              <a:lnSpc>
                <a:spcPct val="115000"/>
              </a:lnSpc>
              <a:spcBef>
                <a:spcPts val="0"/>
              </a:spcBef>
              <a:spcAft>
                <a:spcPts val="0"/>
              </a:spcAft>
              <a:buNone/>
            </a:pPr>
            <a:r>
              <a:rPr lang="en" sz="2800">
                <a:solidFill>
                  <a:schemeClr val="dk1"/>
                </a:solidFill>
                <a:latin typeface="Average"/>
                <a:ea typeface="Average"/>
                <a:cs typeface="Average"/>
                <a:sym typeface="Average"/>
              </a:rPr>
              <a:t>Where do I come from? </a:t>
            </a:r>
            <a:endParaRPr sz="2800">
              <a:solidFill>
                <a:schemeClr val="dk1"/>
              </a:solidFill>
              <a:latin typeface="Average"/>
              <a:ea typeface="Average"/>
              <a:cs typeface="Average"/>
              <a:sym typeface="Average"/>
            </a:endParaRPr>
          </a:p>
          <a:p>
            <a:pPr marL="0" lvl="0" indent="0" algn="ctr" rtl="0">
              <a:lnSpc>
                <a:spcPct val="115000"/>
              </a:lnSpc>
              <a:spcBef>
                <a:spcPts val="0"/>
              </a:spcBef>
              <a:spcAft>
                <a:spcPts val="0"/>
              </a:spcAft>
              <a:buNone/>
            </a:pPr>
            <a:r>
              <a:rPr lang="en" sz="2800">
                <a:solidFill>
                  <a:schemeClr val="dk1"/>
                </a:solidFill>
                <a:latin typeface="Average"/>
                <a:ea typeface="Average"/>
                <a:cs typeface="Average"/>
                <a:sym typeface="Average"/>
              </a:rPr>
              <a:t>Where am I going? </a:t>
            </a:r>
            <a:endParaRPr sz="2800">
              <a:solidFill>
                <a:schemeClr val="dk1"/>
              </a:solidFill>
              <a:latin typeface="Average"/>
              <a:ea typeface="Average"/>
              <a:cs typeface="Average"/>
              <a:sym typeface="Average"/>
            </a:endParaRPr>
          </a:p>
          <a:p>
            <a:pPr marL="0" lvl="0" indent="0" algn="ctr" rtl="0">
              <a:lnSpc>
                <a:spcPct val="115000"/>
              </a:lnSpc>
              <a:spcBef>
                <a:spcPts val="0"/>
              </a:spcBef>
              <a:spcAft>
                <a:spcPts val="0"/>
              </a:spcAft>
              <a:buNone/>
            </a:pPr>
            <a:r>
              <a:rPr lang="en" sz="2800">
                <a:solidFill>
                  <a:schemeClr val="dk1"/>
                </a:solidFill>
                <a:latin typeface="Average"/>
                <a:ea typeface="Average"/>
                <a:cs typeface="Average"/>
                <a:sym typeface="Average"/>
              </a:rPr>
              <a:t>What is real? </a:t>
            </a:r>
            <a:endParaRPr sz="2800">
              <a:solidFill>
                <a:schemeClr val="dk1"/>
              </a:solidFill>
              <a:latin typeface="Average"/>
              <a:ea typeface="Average"/>
              <a:cs typeface="Average"/>
              <a:sym typeface="Average"/>
            </a:endParaRPr>
          </a:p>
          <a:p>
            <a:pPr marL="0" lvl="0" indent="0" algn="ctr" rtl="0">
              <a:lnSpc>
                <a:spcPct val="115000"/>
              </a:lnSpc>
              <a:spcBef>
                <a:spcPts val="0"/>
              </a:spcBef>
              <a:spcAft>
                <a:spcPts val="0"/>
              </a:spcAft>
              <a:buNone/>
            </a:pPr>
            <a:r>
              <a:rPr lang="en" sz="2800">
                <a:solidFill>
                  <a:schemeClr val="dk1"/>
                </a:solidFill>
                <a:latin typeface="Average"/>
                <a:ea typeface="Average"/>
                <a:cs typeface="Average"/>
                <a:sym typeface="Average"/>
              </a:rPr>
              <a:t>What is right and wrong? </a:t>
            </a:r>
            <a:endParaRPr sz="2800">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body" idx="1"/>
          </p:nvPr>
        </p:nvSpPr>
        <p:spPr>
          <a:xfrm>
            <a:off x="311700" y="558675"/>
            <a:ext cx="8520600" cy="47583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Clr>
                <a:schemeClr val="dk1"/>
              </a:buClr>
              <a:buSzPts val="1100"/>
              <a:buFont typeface="Arial"/>
              <a:buNone/>
            </a:pPr>
            <a:r>
              <a:rPr lang="en" sz="2800">
                <a:solidFill>
                  <a:schemeClr val="dk1"/>
                </a:solidFill>
                <a:latin typeface="Average"/>
                <a:ea typeface="Average"/>
                <a:cs typeface="Average"/>
                <a:sym typeface="Average"/>
              </a:rPr>
              <a:t>Children begin developing worldview by the age of 2. </a:t>
            </a:r>
            <a:endParaRPr sz="2800">
              <a:solidFill>
                <a:schemeClr val="dk1"/>
              </a:solidFill>
              <a:latin typeface="Average"/>
              <a:ea typeface="Average"/>
              <a:cs typeface="Average"/>
              <a:sym typeface="Average"/>
            </a:endParaRPr>
          </a:p>
          <a:p>
            <a:pPr marL="0" lvl="0" indent="0" algn="l" rtl="0">
              <a:lnSpc>
                <a:spcPct val="100000"/>
              </a:lnSpc>
              <a:spcBef>
                <a:spcPts val="0"/>
              </a:spcBef>
              <a:spcAft>
                <a:spcPts val="0"/>
              </a:spcAft>
              <a:buClr>
                <a:schemeClr val="dk1"/>
              </a:buClr>
              <a:buSzPts val="1100"/>
              <a:buFont typeface="Arial"/>
              <a:buNone/>
            </a:pPr>
            <a:endParaRPr sz="2800">
              <a:solidFill>
                <a:schemeClr val="dk1"/>
              </a:solidFill>
              <a:latin typeface="Average"/>
              <a:ea typeface="Average"/>
              <a:cs typeface="Average"/>
              <a:sym typeface="Average"/>
            </a:endParaRPr>
          </a:p>
          <a:p>
            <a:pPr marL="0" lvl="0" indent="0" algn="l" rtl="0">
              <a:lnSpc>
                <a:spcPct val="100000"/>
              </a:lnSpc>
              <a:spcBef>
                <a:spcPts val="0"/>
              </a:spcBef>
              <a:spcAft>
                <a:spcPts val="0"/>
              </a:spcAft>
              <a:buClr>
                <a:schemeClr val="dk1"/>
              </a:buClr>
              <a:buSzPts val="1100"/>
              <a:buFont typeface="Arial"/>
              <a:buNone/>
            </a:pPr>
            <a:r>
              <a:rPr lang="en" sz="2800">
                <a:solidFill>
                  <a:schemeClr val="dk1"/>
                </a:solidFill>
                <a:latin typeface="Average"/>
                <a:ea typeface="Average"/>
                <a:cs typeface="Average"/>
                <a:sym typeface="Average"/>
              </a:rPr>
              <a:t>A child’s moral compass is fairly determined by the age of 9.</a:t>
            </a:r>
            <a:endParaRPr sz="2800">
              <a:solidFill>
                <a:schemeClr val="dk1"/>
              </a:solidFill>
              <a:latin typeface="Average"/>
              <a:ea typeface="Average"/>
              <a:cs typeface="Average"/>
              <a:sym typeface="Average"/>
            </a:endParaRPr>
          </a:p>
          <a:p>
            <a:pPr marL="0" lvl="0" indent="0" algn="l" rtl="0">
              <a:lnSpc>
                <a:spcPct val="100000"/>
              </a:lnSpc>
              <a:spcBef>
                <a:spcPts val="0"/>
              </a:spcBef>
              <a:spcAft>
                <a:spcPts val="0"/>
              </a:spcAft>
              <a:buClr>
                <a:schemeClr val="dk1"/>
              </a:buClr>
              <a:buSzPts val="1100"/>
              <a:buFont typeface="Arial"/>
              <a:buNone/>
            </a:pPr>
            <a:endParaRPr sz="2800">
              <a:solidFill>
                <a:schemeClr val="dk1"/>
              </a:solidFill>
              <a:latin typeface="Average"/>
              <a:ea typeface="Average"/>
              <a:cs typeface="Average"/>
              <a:sym typeface="Average"/>
            </a:endParaRPr>
          </a:p>
          <a:p>
            <a:pPr marL="0" lvl="0" indent="0" algn="l" rtl="0">
              <a:lnSpc>
                <a:spcPct val="100000"/>
              </a:lnSpc>
              <a:spcBef>
                <a:spcPts val="0"/>
              </a:spcBef>
              <a:spcAft>
                <a:spcPts val="0"/>
              </a:spcAft>
              <a:buClr>
                <a:schemeClr val="dk1"/>
              </a:buClr>
              <a:buSzPts val="1100"/>
              <a:buFont typeface="Arial"/>
              <a:buNone/>
            </a:pPr>
            <a:r>
              <a:rPr lang="en" sz="2800">
                <a:solidFill>
                  <a:schemeClr val="dk1"/>
                </a:solidFill>
                <a:latin typeface="Average"/>
                <a:ea typeface="Average"/>
                <a:cs typeface="Average"/>
                <a:sym typeface="Average"/>
              </a:rPr>
              <a:t>By the time a child turns 13, worldview is usually fully formed.</a:t>
            </a:r>
            <a:endParaRPr sz="2800">
              <a:solidFill>
                <a:schemeClr val="dk1"/>
              </a:solidFill>
              <a:latin typeface="Average"/>
              <a:ea typeface="Average"/>
              <a:cs typeface="Average"/>
              <a:sym typeface="Average"/>
            </a:endParaRPr>
          </a:p>
          <a:p>
            <a:pPr marL="0" lvl="0" indent="0" algn="l" rtl="0">
              <a:spcBef>
                <a:spcPts val="0"/>
              </a:spcBef>
              <a:spcAft>
                <a:spcPts val="0"/>
              </a:spcAft>
              <a:buClr>
                <a:schemeClr val="dk1"/>
              </a:buClr>
              <a:buSzPts val="1100"/>
              <a:buFont typeface="Arial"/>
              <a:buNone/>
            </a:pPr>
            <a:endParaRPr sz="2800">
              <a:solidFill>
                <a:schemeClr val="dk1"/>
              </a:solidFill>
              <a:latin typeface="Average"/>
              <a:ea typeface="Average"/>
              <a:cs typeface="Average"/>
              <a:sym typeface="Average"/>
            </a:endParaRPr>
          </a:p>
          <a:p>
            <a:pPr marL="0" lvl="0" indent="0" algn="l" rtl="0">
              <a:spcBef>
                <a:spcPts val="1200"/>
              </a:spcBef>
              <a:spcAft>
                <a:spcPts val="0"/>
              </a:spcAft>
              <a:buClr>
                <a:schemeClr val="dk1"/>
              </a:buClr>
              <a:buSzPts val="1100"/>
              <a:buFont typeface="Arial"/>
              <a:buNone/>
            </a:pPr>
            <a:endParaRPr>
              <a:solidFill>
                <a:schemeClr val="dk1"/>
              </a:solidFill>
              <a:latin typeface="Average"/>
              <a:ea typeface="Average"/>
              <a:cs typeface="Average"/>
              <a:sym typeface="Average"/>
            </a:endParaRPr>
          </a:p>
          <a:p>
            <a:pPr marL="0" lvl="0" indent="0" algn="l" rtl="0">
              <a:spcBef>
                <a:spcPts val="1200"/>
              </a:spcBef>
              <a:spcAft>
                <a:spcPts val="1200"/>
              </a:spcAft>
              <a:buClr>
                <a:schemeClr val="dk1"/>
              </a:buClr>
              <a:buSzPts val="1100"/>
              <a:buFont typeface="Arial"/>
              <a:buNone/>
            </a:pPr>
            <a:r>
              <a:rPr lang="en">
                <a:solidFill>
                  <a:schemeClr val="dk1"/>
                </a:solidFill>
                <a:latin typeface="Average"/>
                <a:ea typeface="Average"/>
                <a:cs typeface="Average"/>
                <a:sym typeface="Average"/>
              </a:rPr>
              <a:t>Barna Group, Ltd., “Changes in Worldview Among Christians over the Past 13 Years.” </a:t>
            </a:r>
            <a:endParaRPr>
              <a:latin typeface="Average"/>
              <a:ea typeface="Average"/>
              <a:cs typeface="Average"/>
              <a:sym typeface="Averag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105" name="Google Shape;10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1200"/>
              </a:spcAft>
              <a:buNone/>
            </a:pPr>
            <a:r>
              <a:rPr lang="en" sz="3000">
                <a:solidFill>
                  <a:schemeClr val="dk1"/>
                </a:solidFill>
                <a:latin typeface="Average"/>
                <a:ea typeface="Average"/>
                <a:cs typeface="Average"/>
                <a:sym typeface="Average"/>
              </a:rPr>
              <a:t>The assumptions and perceptions that comprise a child’s worldview not only answer basic questions about the world, but they help establish the child’s </a:t>
            </a:r>
            <a:r>
              <a:rPr lang="en" sz="3000" u="sng">
                <a:solidFill>
                  <a:schemeClr val="dk1"/>
                </a:solidFill>
                <a:latin typeface="Average"/>
                <a:ea typeface="Average"/>
                <a:cs typeface="Average"/>
                <a:sym typeface="Average"/>
              </a:rPr>
              <a:t>values and priorities,</a:t>
            </a:r>
            <a:r>
              <a:rPr lang="en" sz="3000">
                <a:solidFill>
                  <a:schemeClr val="dk1"/>
                </a:solidFill>
                <a:latin typeface="Average"/>
                <a:ea typeface="Average"/>
                <a:cs typeface="Average"/>
                <a:sym typeface="Average"/>
              </a:rPr>
              <a:t> which in turn direct </a:t>
            </a:r>
            <a:r>
              <a:rPr lang="en" sz="3000" u="sng">
                <a:solidFill>
                  <a:schemeClr val="dk1"/>
                </a:solidFill>
                <a:latin typeface="Average"/>
                <a:ea typeface="Average"/>
                <a:cs typeface="Average"/>
                <a:sym typeface="Average"/>
              </a:rPr>
              <a:t>behavior and decision-making</a:t>
            </a:r>
            <a:r>
              <a:rPr lang="en" sz="3000">
                <a:solidFill>
                  <a:schemeClr val="dk1"/>
                </a:solidFill>
                <a:latin typeface="Average"/>
                <a:ea typeface="Average"/>
                <a:cs typeface="Average"/>
                <a:sym typeface="Average"/>
              </a:rPr>
              <a:t>. </a:t>
            </a:r>
            <a:endParaRPr sz="3000">
              <a:solidFill>
                <a:schemeClr val="dk1"/>
              </a:solidFill>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1865</Words>
  <Application>Microsoft Office PowerPoint</Application>
  <PresentationFormat>On-screen Show (16:9)</PresentationFormat>
  <Paragraphs>142</Paragraphs>
  <Slides>36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Average</vt:lpstr>
      <vt:lpstr>Proxima Nova</vt:lpstr>
      <vt:lpstr>Times New Roman</vt:lpstr>
      <vt:lpstr>Spearmint</vt:lpstr>
      <vt:lpstr>Shaping Your Child’s Biblical Worldview</vt:lpstr>
      <vt:lpstr>PowerPoint Presentation</vt:lpstr>
      <vt:lpstr>PowerPoint Presentation</vt:lpstr>
      <vt:lpstr>Worldview Definition</vt:lpstr>
      <vt:lpstr>Worldview Definition</vt:lpstr>
      <vt:lpstr>Biblical Worldview Definition</vt:lpstr>
      <vt:lpstr>PowerPoint Presentation</vt:lpstr>
      <vt:lpstr>PowerPoint Presentation</vt:lpstr>
      <vt:lpstr>PowerPoint Presentation</vt:lpstr>
      <vt:lpstr>PowerPoint Presentation</vt:lpstr>
      <vt:lpstr>PowerPoint Presentation</vt:lpstr>
      <vt:lpstr>PowerPoint Presentation</vt:lpstr>
      <vt:lpstr>Sensorimotor Stage</vt:lpstr>
      <vt:lpstr>Activities for Sensorimotor Worldview Building</vt:lpstr>
      <vt:lpstr>Preoperational Stage</vt:lpstr>
      <vt:lpstr>Activities for Preoperational Worldview Building</vt:lpstr>
      <vt:lpstr>Concrete Operational Stage</vt:lpstr>
      <vt:lpstr>Activities for Concrete Operational Worldview Building</vt:lpstr>
      <vt:lpstr>Formal Operational Stage</vt:lpstr>
      <vt:lpstr>Activities for Formal Operational Worldview Building</vt:lpstr>
      <vt:lpstr>PowerPoint Presentation</vt:lpstr>
      <vt:lpstr>Culture Versus Microculture</vt:lpstr>
      <vt:lpstr>PowerPoint Presentation</vt:lpstr>
      <vt:lpstr>Culture</vt:lpstr>
      <vt:lpstr>Influences on Worldview</vt:lpstr>
      <vt:lpstr>Microculture</vt:lpstr>
      <vt:lpstr>PowerPoint Presentation</vt:lpstr>
      <vt:lpstr>PowerPoint Presentation</vt:lpstr>
      <vt:lpstr>PowerPoint Presentation</vt:lpstr>
      <vt:lpstr>PowerPoint Presentation</vt:lpstr>
      <vt:lpstr>An Example of Parenting from Scripture</vt:lpstr>
      <vt:lpstr>PowerPoint Presentation</vt:lpstr>
      <vt:lpstr>PowerPoint Presentation</vt:lpstr>
      <vt:lpstr>The Responsibility of the Community of Faith</vt:lpstr>
      <vt:lpstr>PowerPoint Presentation</vt:lpstr>
      <vt:lpstr>Concluding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Shaping Your Child’s Biblical Worldview</dc:title>
  <dc:creator>Katelyn Weakley</dc:creator>
  <cp:lastModifiedBy>Katelyn</cp:lastModifiedBy>
  <cp:revision>1</cp:revision>
  <dcterms:modified xsi:type="dcterms:W3CDTF">2021-07-23T16:22:20Z</dcterms:modified>
</cp:coreProperties>
</file>